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slides/slide47.xml" ContentType="application/vnd.openxmlformats-officedocument.presentationml.slide+xml"/>
  <Override PartName="/ppt/presentation.xml" ContentType="application/vnd.openxmlformats-officedocument.presentationml.presentation.main+xml"/>
  <Override PartName="/ppt/slides/slide40.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4.xml" ContentType="application/vnd.openxmlformats-officedocument.presentationml.slide+xml"/>
  <Override PartName="/ppt/slides/slide14.xml" ContentType="application/vnd.openxmlformats-officedocument.presentationml.slide+xml"/>
  <Override PartName="/ppt/slides/slide26.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35.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7.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3.xml" ContentType="application/vnd.openxmlformats-officedocument.presentationml.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Masters/slideMaster4.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30.xml" ContentType="application/vnd.openxmlformats-officedocument.presentationml.slideLayout+xml"/>
  <Override PartName="/ppt/slideLayouts/slideLayout32.xml" ContentType="application/vnd.openxmlformats-officedocument.presentationml.slideLayout+xml"/>
  <Override PartName="/ppt/notesSlides/notesSlide1.xml" ContentType="application/vnd.openxmlformats-officedocument.presentationml.notesSlide+xml"/>
  <Override PartName="/ppt/slideLayouts/slideLayout33.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1.xml" ContentType="application/vnd.openxmlformats-officedocument.presentationml.slideLayout+xml"/>
  <Override PartName="/ppt/slideLayouts/slideLayout39.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45.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2.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handoutMasters/handoutMaster1.xml" ContentType="application/vnd.openxmlformats-officedocument.presentationml.handoutMaster+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Lst>
  <p:notesMasterIdLst>
    <p:notesMasterId r:id="rId52"/>
  </p:notesMasterIdLst>
  <p:handoutMasterIdLst>
    <p:handoutMasterId r:id="rId53"/>
  </p:handoutMasterIdLst>
  <p:sldIdLst>
    <p:sldId id="269" r:id="rId5"/>
    <p:sldId id="281" r:id="rId6"/>
    <p:sldId id="285" r:id="rId7"/>
    <p:sldId id="305" r:id="rId8"/>
    <p:sldId id="286" r:id="rId9"/>
    <p:sldId id="284" r:id="rId10"/>
    <p:sldId id="287" r:id="rId11"/>
    <p:sldId id="288" r:id="rId12"/>
    <p:sldId id="282" r:id="rId13"/>
    <p:sldId id="289" r:id="rId14"/>
    <p:sldId id="292" r:id="rId15"/>
    <p:sldId id="293" r:id="rId16"/>
    <p:sldId id="324" r:id="rId17"/>
    <p:sldId id="325" r:id="rId18"/>
    <p:sldId id="326" r:id="rId19"/>
    <p:sldId id="327" r:id="rId20"/>
    <p:sldId id="335" r:id="rId21"/>
    <p:sldId id="336" r:id="rId22"/>
    <p:sldId id="296" r:id="rId23"/>
    <p:sldId id="298" r:id="rId24"/>
    <p:sldId id="309" r:id="rId25"/>
    <p:sldId id="310" r:id="rId26"/>
    <p:sldId id="315" r:id="rId27"/>
    <p:sldId id="322" r:id="rId28"/>
    <p:sldId id="323" r:id="rId29"/>
    <p:sldId id="317" r:id="rId30"/>
    <p:sldId id="318" r:id="rId31"/>
    <p:sldId id="307" r:id="rId32"/>
    <p:sldId id="320" r:id="rId33"/>
    <p:sldId id="321" r:id="rId34"/>
    <p:sldId id="312" r:id="rId35"/>
    <p:sldId id="331" r:id="rId36"/>
    <p:sldId id="352" r:id="rId37"/>
    <p:sldId id="354" r:id="rId38"/>
    <p:sldId id="337" r:id="rId39"/>
    <p:sldId id="338" r:id="rId40"/>
    <p:sldId id="339" r:id="rId41"/>
    <p:sldId id="340" r:id="rId42"/>
    <p:sldId id="332" r:id="rId43"/>
    <p:sldId id="333" r:id="rId44"/>
    <p:sldId id="343" r:id="rId45"/>
    <p:sldId id="262" r:id="rId46"/>
    <p:sldId id="263" r:id="rId47"/>
    <p:sldId id="265" r:id="rId48"/>
    <p:sldId id="348" r:id="rId49"/>
    <p:sldId id="349" r:id="rId50"/>
    <p:sldId id="353" r:id="rId5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D5D5"/>
    <a:srgbClr val="FAE1B0"/>
    <a:srgbClr val="FFFDAB"/>
    <a:srgbClr val="FCF3B2"/>
    <a:srgbClr val="D2EF27"/>
    <a:srgbClr val="993300"/>
    <a:srgbClr val="FAAD50"/>
    <a:srgbClr val="D27606"/>
    <a:srgbClr val="66CCFF"/>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97" d="100"/>
          <a:sy n="97" d="100"/>
        </p:scale>
        <p:origin x="-114" y="-24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68"/>
    </p:cViewPr>
  </p:sorterViewPr>
  <p:notesViewPr>
    <p:cSldViewPr>
      <p:cViewPr varScale="1">
        <p:scale>
          <a:sx n="52" d="100"/>
          <a:sy n="52" d="100"/>
        </p:scale>
        <p:origin x="-2342" y="-8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customXml" Target="../customXml/item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ustomXml" Target="../customXml/item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D7A803-9379-4BCC-8EAA-5A46B8EE759D}" type="datetimeFigureOut">
              <a:rPr lang="ru-RU" smtClean="0"/>
              <a:t>13.09.2012</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550AA53-241F-4782-84B0-8384AF4DCB93}" type="slidenum">
              <a:rPr lang="ru-RU" smtClean="0"/>
              <a:t>‹#›</a:t>
            </a:fld>
            <a:endParaRPr lang="ru-RU"/>
          </a:p>
        </p:txBody>
      </p:sp>
    </p:spTree>
    <p:extLst>
      <p:ext uri="{BB962C8B-B14F-4D97-AF65-F5344CB8AC3E}">
        <p14:creationId xmlns:p14="http://schemas.microsoft.com/office/powerpoint/2010/main" val="131933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112439-642B-41E6-9C65-D38C01397DB8}" type="datetimeFigureOut">
              <a:rPr lang="ru-RU" smtClean="0"/>
              <a:t>13.09.2012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4B3E13-44D5-45F5-9C0E-A8D36C0BF719}" type="slidenum">
              <a:rPr lang="ru-RU" smtClean="0"/>
              <a:t>‹#›</a:t>
            </a:fld>
            <a:endParaRPr lang="ru-RU"/>
          </a:p>
        </p:txBody>
      </p:sp>
    </p:spTree>
    <p:extLst>
      <p:ext uri="{BB962C8B-B14F-4D97-AF65-F5344CB8AC3E}">
        <p14:creationId xmlns:p14="http://schemas.microsoft.com/office/powerpoint/2010/main" val="3606972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FDC6DD0-7C84-44A4-82B3-6943081ED688}" type="slidenum">
              <a:rPr lang="ru-RU" smtClean="0">
                <a:solidFill>
                  <a:prstClr val="black"/>
                </a:solidFill>
              </a:rPr>
              <a:pPr/>
              <a:t>8</a:t>
            </a:fld>
            <a:endParaRPr lang="ru-RU">
              <a:solidFill>
                <a:prstClr val="black"/>
              </a:solidFill>
            </a:endParaRPr>
          </a:p>
        </p:txBody>
      </p:sp>
    </p:spTree>
    <p:extLst>
      <p:ext uri="{BB962C8B-B14F-4D97-AF65-F5344CB8AC3E}">
        <p14:creationId xmlns:p14="http://schemas.microsoft.com/office/powerpoint/2010/main" val="92990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74B3E13-44D5-45F5-9C0E-A8D36C0BF719}" type="slidenum">
              <a:rPr lang="ru-RU" smtClean="0"/>
              <a:t>25</a:t>
            </a:fld>
            <a:endParaRPr lang="ru-RU"/>
          </a:p>
        </p:txBody>
      </p:sp>
    </p:spTree>
    <p:extLst>
      <p:ext uri="{BB962C8B-B14F-4D97-AF65-F5344CB8AC3E}">
        <p14:creationId xmlns:p14="http://schemas.microsoft.com/office/powerpoint/2010/main" val="2972048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74B3E13-44D5-45F5-9C0E-A8D36C0BF719}" type="slidenum">
              <a:rPr lang="ru-RU" smtClean="0"/>
              <a:t>36</a:t>
            </a:fld>
            <a:endParaRPr lang="ru-RU"/>
          </a:p>
        </p:txBody>
      </p:sp>
    </p:spTree>
    <p:extLst>
      <p:ext uri="{BB962C8B-B14F-4D97-AF65-F5344CB8AC3E}">
        <p14:creationId xmlns:p14="http://schemas.microsoft.com/office/powerpoint/2010/main" val="61919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13.09.2012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13.09.2012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13.09.2012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Graph">
    <p:spTree>
      <p:nvGrpSpPr>
        <p:cNvPr id="1" name=""/>
        <p:cNvGrpSpPr/>
        <p:nvPr/>
      </p:nvGrpSpPr>
      <p:grpSpPr>
        <a:xfrm>
          <a:off x="0" y="0"/>
          <a:ext cx="0" cy="0"/>
          <a:chOff x="0" y="0"/>
          <a:chExt cx="0" cy="0"/>
        </a:xfrm>
      </p:grpSpPr>
      <p:pic>
        <p:nvPicPr>
          <p:cNvPr id="3" name="Picture 7"/>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lvl1pPr algn="ctr">
              <a:defRPr/>
            </a:lvl1pPr>
          </a:lstStyle>
          <a:p>
            <a:r>
              <a:rPr lang="ru-RU" smtClean="0"/>
              <a:t>Образец заголовка</a:t>
            </a:r>
            <a:endParaRPr lang="en-GB" dirty="0"/>
          </a:p>
        </p:txBody>
      </p:sp>
      <p:sp>
        <p:nvSpPr>
          <p:cNvPr id="4" name="Rectangle 8"/>
          <p:cNvSpPr>
            <a:spLocks noGrp="1" noChangeArrowheads="1"/>
          </p:cNvSpPr>
          <p:nvPr>
            <p:ph type="dt" sz="half" idx="10"/>
          </p:nvPr>
        </p:nvSpPr>
        <p:spPr>
          <a:extLst/>
        </p:spPr>
        <p:txBody>
          <a:bodyPr/>
          <a:lstStyle>
            <a:lvl1pPr>
              <a:defRPr/>
            </a:lvl1pPr>
          </a:lstStyle>
          <a:p>
            <a:pPr>
              <a:defRPr/>
            </a:pPr>
            <a:endParaRPr lang="en-GB"/>
          </a:p>
        </p:txBody>
      </p:sp>
      <p:sp>
        <p:nvSpPr>
          <p:cNvPr id="5" name="Rectangle 9"/>
          <p:cNvSpPr>
            <a:spLocks noGrp="1" noChangeArrowheads="1"/>
          </p:cNvSpPr>
          <p:nvPr>
            <p:ph type="ftr" sz="quarter" idx="11"/>
          </p:nvPr>
        </p:nvSpPr>
        <p:spPr>
          <a:extLst/>
        </p:spPr>
        <p:txBody>
          <a:bodyPr/>
          <a:lstStyle>
            <a:lvl1pPr>
              <a:defRPr/>
            </a:lvl1pPr>
          </a:lstStyle>
          <a:p>
            <a:pPr>
              <a:defRPr/>
            </a:pPr>
            <a:endParaRPr lang="ru-RU"/>
          </a:p>
        </p:txBody>
      </p:sp>
      <p:sp>
        <p:nvSpPr>
          <p:cNvPr id="6" name="Rectangle 10"/>
          <p:cNvSpPr>
            <a:spLocks noGrp="1" noChangeArrowheads="1"/>
          </p:cNvSpPr>
          <p:nvPr>
            <p:ph type="sldNum" sz="quarter" idx="12"/>
          </p:nvPr>
        </p:nvSpPr>
        <p:spPr>
          <a:extLst/>
        </p:spPr>
        <p:txBody>
          <a:bodyPr/>
          <a:lstStyle>
            <a:lvl1pPr>
              <a:defRPr smtClean="0"/>
            </a:lvl1pPr>
          </a:lstStyle>
          <a:p>
            <a:pPr>
              <a:defRPr/>
            </a:pPr>
            <a:fld id="{1F9A284E-9533-4946-BFB3-F43F141107C6}" type="slidenum">
              <a:rPr lang="ru-RU"/>
              <a:pPr>
                <a:defRPr/>
              </a:pPr>
              <a:t>‹#›</a:t>
            </a:fld>
            <a:endParaRPr lang="ru-RU"/>
          </a:p>
        </p:txBody>
      </p:sp>
    </p:spTree>
    <p:extLst>
      <p:ext uri="{BB962C8B-B14F-4D97-AF65-F5344CB8AC3E}">
        <p14:creationId xmlns:p14="http://schemas.microsoft.com/office/powerpoint/2010/main" val="29807094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6816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246257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161549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689872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867658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358759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030841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13.09.2012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575540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413134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441161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00667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296227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974292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069794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400410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532886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890004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13.09.2012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781669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402665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750984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436821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0431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447796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393112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313365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99478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464707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13.09.2012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971517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282561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892805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813923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519316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66412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13.09.2012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13.09.2012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13.09.2012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13.09.2012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13.09.2012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bg2">
                <a:tint val="80000"/>
                <a:satMod val="30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13.09.2012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2" r:id="rId12"/>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bg2">
                <a:tint val="80000"/>
                <a:satMod val="30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50227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bg2">
                <a:tint val="80000"/>
                <a:satMod val="30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344443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bg2">
                <a:tint val="80000"/>
                <a:satMod val="30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7DFB7C-415E-40F8-8E1C-F81AFB68F118}" type="datetimeFigureOut">
              <a:rPr lang="ru-RU" smtClean="0">
                <a:solidFill>
                  <a:prstClr val="black">
                    <a:tint val="75000"/>
                  </a:prstClr>
                </a:solidFill>
              </a:rPr>
              <a:pPr/>
              <a:t>13.09.2012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8B1880-C0F8-4B0F-9E99-50C6EAE974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630819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slide" Target="slide35.xml"/><Relationship Id="rId3" Type="http://schemas.openxmlformats.org/officeDocument/2006/relationships/slide" Target="slide19.xml"/><Relationship Id="rId7" Type="http://schemas.openxmlformats.org/officeDocument/2006/relationships/slide" Target="slide24.xml"/><Relationship Id="rId12" Type="http://schemas.openxmlformats.org/officeDocument/2006/relationships/slide" Target="slide34.xml"/><Relationship Id="rId2" Type="http://schemas.openxmlformats.org/officeDocument/2006/relationships/slide" Target="slide11.xml"/><Relationship Id="rId16"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slide" Target="slide15.xml"/><Relationship Id="rId11" Type="http://schemas.openxmlformats.org/officeDocument/2006/relationships/slide" Target="slide26.xml"/><Relationship Id="rId5" Type="http://schemas.openxmlformats.org/officeDocument/2006/relationships/slide" Target="slide13.xml"/><Relationship Id="rId15" Type="http://schemas.openxmlformats.org/officeDocument/2006/relationships/slide" Target="slide39.xml"/><Relationship Id="rId10" Type="http://schemas.openxmlformats.org/officeDocument/2006/relationships/slide" Target="slide31.xml"/><Relationship Id="rId4" Type="http://schemas.openxmlformats.org/officeDocument/2006/relationships/slide" Target="slide22.xml"/><Relationship Id="rId9" Type="http://schemas.openxmlformats.org/officeDocument/2006/relationships/slide" Target="slide17.xml"/><Relationship Id="rId14" Type="http://schemas.openxmlformats.org/officeDocument/2006/relationships/slide" Target="slide3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sibmemorial.ru/node/942" TargetMode="Externa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slide" Target="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slide" Target="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33.jpe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slide" Target="slide46.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slide" Target="slide45.xml"/><Relationship Id="rId5" Type="http://schemas.openxmlformats.org/officeDocument/2006/relationships/image" Target="../media/image31.png"/><Relationship Id="rId4" Type="http://schemas.openxmlformats.org/officeDocument/2006/relationships/slide" Target="slide10.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slide" Target="slide10.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50.jpeg"/><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slide" Target="slide10.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46.png"/><Relationship Id="rId2" Type="http://schemas.openxmlformats.org/officeDocument/2006/relationships/image" Target="../media/image57.jpeg"/><Relationship Id="rId1" Type="http://schemas.openxmlformats.org/officeDocument/2006/relationships/slideLayout" Target="../slideLayouts/slideLayout4.xml"/><Relationship Id="rId6" Type="http://schemas.openxmlformats.org/officeDocument/2006/relationships/slide" Target="slide10.xml"/><Relationship Id="rId5" Type="http://schemas.openxmlformats.org/officeDocument/2006/relationships/image" Target="../media/image59.png"/><Relationship Id="rId4" Type="http://schemas.openxmlformats.org/officeDocument/2006/relationships/slide" Target="slide46.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slide" Target="slide10.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slide" Target="slide10.xml"/><Relationship Id="rId4" Type="http://schemas.openxmlformats.org/officeDocument/2006/relationships/hyperlink" Target="http://www.sibmemorial.ru/node/716"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66.jpeg"/><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68.png"/><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69.jpeg"/><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16.xml"/><Relationship Id="rId5" Type="http://schemas.openxmlformats.org/officeDocument/2006/relationships/image" Target="../media/image37.png"/><Relationship Id="rId4" Type="http://schemas.openxmlformats.org/officeDocument/2006/relationships/slide" Target="slide45.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6.jpg"/><Relationship Id="rId1" Type="http://schemas.openxmlformats.org/officeDocument/2006/relationships/slideLayout" Target="../slideLayouts/slideLayout27.xml"/><Relationship Id="rId5" Type="http://schemas.openxmlformats.org/officeDocument/2006/relationships/image" Target="../media/image14.png"/><Relationship Id="rId4" Type="http://schemas.openxmlformats.org/officeDocument/2006/relationships/slide" Target="slide45.xml"/></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g"/><Relationship Id="rId1" Type="http://schemas.openxmlformats.org/officeDocument/2006/relationships/slideLayout" Target="../slideLayouts/slideLayout38.xml"/><Relationship Id="rId5" Type="http://schemas.openxmlformats.org/officeDocument/2006/relationships/image" Target="../media/image12.png"/><Relationship Id="rId4" Type="http://schemas.openxmlformats.org/officeDocument/2006/relationships/slide" Target="slide46.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slide" Target="slide43.xml"/><Relationship Id="rId2" Type="http://schemas.openxmlformats.org/officeDocument/2006/relationships/slide" Target="slide28.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slide" Target="slide23.xml"/><Relationship Id="rId4" Type="http://schemas.openxmlformats.org/officeDocument/2006/relationships/slide" Target="slide42.xml"/></Relationships>
</file>

<file path=ppt/slides/_rels/slide46.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image" Target="../media/image78.png"/><Relationship Id="rId7" Type="http://schemas.openxmlformats.org/officeDocument/2006/relationships/slide" Target="slide21.xml"/><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slide" Target="slide8.xml"/><Relationship Id="rId5" Type="http://schemas.openxmlformats.org/officeDocument/2006/relationships/slide" Target="slide41.xml"/><Relationship Id="rId4" Type="http://schemas.openxmlformats.org/officeDocument/2006/relationships/slide" Target="slide44.xml"/></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slide" Target="slide46.xml"/></Relationships>
</file>

<file path=ppt/slides/_rels/slide9.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13.jpeg"/><Relationship Id="rId1" Type="http://schemas.openxmlformats.org/officeDocument/2006/relationships/slideLayout" Target="../slideLayouts/slideLayout8.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442" r="1325" b="28851"/>
          <a:stretch/>
        </p:blipFill>
        <p:spPr bwMode="auto">
          <a:xfrm>
            <a:off x="107504" y="116632"/>
            <a:ext cx="8952527"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Круглая лента лицом вниз 1"/>
          <p:cNvSpPr/>
          <p:nvPr/>
        </p:nvSpPr>
        <p:spPr>
          <a:xfrm>
            <a:off x="341929" y="4725144"/>
            <a:ext cx="8600891" cy="1440160"/>
          </a:xfrm>
          <a:prstGeom prst="ellipseRibbon">
            <a:avLst/>
          </a:prstGeom>
          <a:solidFill>
            <a:srgbClr val="00B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FFFF00"/>
                </a:solidFill>
              </a:rPr>
              <a:t>Новосибирский район</a:t>
            </a:r>
          </a:p>
          <a:p>
            <a:pPr algn="ctr"/>
            <a:r>
              <a:rPr lang="ru-RU" b="1" dirty="0" smtClean="0">
                <a:solidFill>
                  <a:srgbClr val="FFFF00"/>
                </a:solidFill>
              </a:rPr>
              <a:t> в истории парламентаризма </a:t>
            </a:r>
          </a:p>
          <a:p>
            <a:pPr algn="ctr"/>
            <a:r>
              <a:rPr lang="ru-RU" b="1" dirty="0" smtClean="0">
                <a:solidFill>
                  <a:srgbClr val="FFFF00"/>
                </a:solidFill>
              </a:rPr>
              <a:t>Новосибирской области</a:t>
            </a:r>
            <a:endParaRPr lang="ru-RU" b="1" dirty="0">
              <a:solidFill>
                <a:srgbClr val="FFFF00"/>
              </a:solidFill>
            </a:endParaRPr>
          </a:p>
        </p:txBody>
      </p:sp>
      <p:sp>
        <p:nvSpPr>
          <p:cNvPr id="6" name="TextBox 5"/>
          <p:cNvSpPr txBox="1"/>
          <p:nvPr/>
        </p:nvSpPr>
        <p:spPr>
          <a:xfrm>
            <a:off x="899592" y="1844824"/>
            <a:ext cx="3300904" cy="1754326"/>
          </a:xfrm>
          <a:prstGeom prst="rect">
            <a:avLst/>
          </a:prstGeom>
          <a:noFill/>
        </p:spPr>
        <p:txBody>
          <a:bodyPr wrap="none" rtlCol="0">
            <a:spAutoFit/>
          </a:bodyPr>
          <a:lstStyle/>
          <a:p>
            <a:r>
              <a:rPr lang="ru-RU" sz="5400" dirty="0" smtClean="0">
                <a:solidFill>
                  <a:srgbClr val="FFFF00"/>
                </a:solidFill>
                <a:latin typeface="Bookman Old Style" pitchFamily="18" charset="0"/>
              </a:rPr>
              <a:t>Слово </a:t>
            </a:r>
          </a:p>
          <a:p>
            <a:r>
              <a:rPr lang="ru-RU" sz="5400" dirty="0" smtClean="0">
                <a:solidFill>
                  <a:srgbClr val="FFFF00"/>
                </a:solidFill>
                <a:latin typeface="Bookman Old Style" pitchFamily="18" charset="0"/>
              </a:rPr>
              <a:t>депутату</a:t>
            </a:r>
            <a:endParaRPr lang="ru-RU" sz="5400" dirty="0">
              <a:solidFill>
                <a:srgbClr val="FFFF00"/>
              </a:solidFill>
              <a:latin typeface="Bookman Old Style"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125" y="321679"/>
            <a:ext cx="4241838"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0930254"/>
      </p:ext>
    </p:extLst>
  </p:cSld>
  <p:clrMapOvr>
    <a:masterClrMapping/>
  </p:clrMapOvr>
  <mc:AlternateContent xmlns:mc="http://schemas.openxmlformats.org/markup-compatibility/2006" xmlns:p14="http://schemas.microsoft.com/office/powerpoint/2010/main">
    <mc:Choice Requires="p14">
      <p:transition spd="slow" p14:dur="2000" advTm="5566">
        <p14:prism isContent="1"/>
      </p:transition>
    </mc:Choice>
    <mc:Fallback xmlns="">
      <p:transition spd="slow" advTm="5566">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116632"/>
            <a:ext cx="6192688" cy="1368152"/>
          </a:xfrm>
          <a:solidFill>
            <a:srgbClr val="FCF3B2"/>
          </a:solidFill>
        </p:spPr>
        <p:txBody>
          <a:bodyPr>
            <a:normAutofit/>
          </a:bodyPr>
          <a:lstStyle/>
          <a:p>
            <a:pPr algn="ctr"/>
            <a:r>
              <a:rPr lang="ru-RU" dirty="0" smtClean="0">
                <a:solidFill>
                  <a:srgbClr val="FF9900"/>
                </a:solidFill>
                <a:latin typeface="Arial" pitchFamily="34" charset="0"/>
                <a:cs typeface="Arial" pitchFamily="34" charset="0"/>
              </a:rPr>
              <a:t>Депутаты Новосибирского областного Совета </a:t>
            </a:r>
            <a:br>
              <a:rPr lang="ru-RU" dirty="0" smtClean="0">
                <a:solidFill>
                  <a:srgbClr val="FF9900"/>
                </a:solidFill>
                <a:latin typeface="Arial" pitchFamily="34" charset="0"/>
                <a:cs typeface="Arial" pitchFamily="34" charset="0"/>
              </a:rPr>
            </a:br>
            <a:r>
              <a:rPr lang="ru-RU" dirty="0" smtClean="0">
                <a:solidFill>
                  <a:srgbClr val="FF9900"/>
                </a:solidFill>
                <a:latin typeface="Arial" pitchFamily="34" charset="0"/>
                <a:cs typeface="Arial" pitchFamily="34" charset="0"/>
              </a:rPr>
              <a:t>от </a:t>
            </a:r>
            <a:r>
              <a:rPr lang="ru-RU" dirty="0">
                <a:solidFill>
                  <a:srgbClr val="FF9900"/>
                </a:solidFill>
                <a:latin typeface="Arial" pitchFamily="34" charset="0"/>
                <a:cs typeface="Arial" pitchFamily="34" charset="0"/>
              </a:rPr>
              <a:t>Новосибирского района (1937-…)</a:t>
            </a:r>
            <a:br>
              <a:rPr lang="ru-RU" dirty="0">
                <a:solidFill>
                  <a:srgbClr val="FF9900"/>
                </a:solidFill>
                <a:latin typeface="Arial" pitchFamily="34" charset="0"/>
                <a:cs typeface="Arial" pitchFamily="34" charset="0"/>
              </a:rPr>
            </a:br>
            <a:endParaRPr lang="ru-RU" dirty="0">
              <a:solidFill>
                <a:srgbClr val="FF9900"/>
              </a:solidFill>
              <a:latin typeface="Arial" pitchFamily="34" charset="0"/>
              <a:cs typeface="Arial" pitchFamily="34" charset="0"/>
            </a:endParaRPr>
          </a:p>
        </p:txBody>
      </p:sp>
      <p:sp>
        <p:nvSpPr>
          <p:cNvPr id="4" name="Текст 3"/>
          <p:cNvSpPr>
            <a:spLocks noGrp="1"/>
          </p:cNvSpPr>
          <p:nvPr>
            <p:ph type="body" sz="half" idx="2"/>
          </p:nvPr>
        </p:nvSpPr>
        <p:spPr>
          <a:xfrm>
            <a:off x="457200" y="1435100"/>
            <a:ext cx="8363272" cy="4691063"/>
          </a:xfrm>
          <a:solidFill>
            <a:srgbClr val="FCF3B2"/>
          </a:solidFill>
          <a:ln>
            <a:noFill/>
          </a:ln>
        </p:spPr>
        <p:txBody>
          <a:bodyPr numCol="2">
            <a:normAutofit/>
          </a:bodyPr>
          <a:lstStyle/>
          <a:p>
            <a:r>
              <a:rPr lang="ru-RU" sz="1800" dirty="0" smtClean="0">
                <a:latin typeface="Arial" pitchFamily="34" charset="0"/>
                <a:cs typeface="Arial" pitchFamily="34" charset="0"/>
              </a:rPr>
              <a:t> </a:t>
            </a:r>
            <a:r>
              <a:rPr lang="ru-RU" sz="1800" dirty="0" smtClean="0">
                <a:solidFill>
                  <a:schemeClr val="accent5">
                    <a:lumMod val="75000"/>
                  </a:schemeClr>
                </a:solidFill>
                <a:latin typeface="Arial" pitchFamily="34" charset="0"/>
                <a:cs typeface="Arial" pitchFamily="34" charset="0"/>
              </a:rPr>
              <a:t>● </a:t>
            </a:r>
            <a:r>
              <a:rPr lang="ru-RU" sz="1800" dirty="0" smtClean="0">
                <a:solidFill>
                  <a:schemeClr val="accent5">
                    <a:lumMod val="75000"/>
                  </a:schemeClr>
                </a:solidFill>
                <a:latin typeface="Arial" pitchFamily="34" charset="0"/>
                <a:cs typeface="Arial" pitchFamily="34" charset="0"/>
                <a:hlinkClick r:id="rId2" action="ppaction://hlinksldjump"/>
              </a:rPr>
              <a:t>Бегунов Василий </a:t>
            </a:r>
            <a:r>
              <a:rPr lang="ru-RU" sz="1800" dirty="0" err="1" smtClean="0">
                <a:solidFill>
                  <a:schemeClr val="accent5">
                    <a:lumMod val="75000"/>
                  </a:schemeClr>
                </a:solidFill>
                <a:latin typeface="Arial" pitchFamily="34" charset="0"/>
                <a:cs typeface="Arial" pitchFamily="34" charset="0"/>
                <a:hlinkClick r:id="rId2" action="ppaction://hlinksldjump"/>
              </a:rPr>
              <a:t>Макарович</a:t>
            </a:r>
            <a:r>
              <a:rPr lang="ru-RU" sz="1800" dirty="0" smtClean="0">
                <a:solidFill>
                  <a:schemeClr val="accent5">
                    <a:lumMod val="75000"/>
                  </a:schemeClr>
                </a:solidFill>
                <a:latin typeface="Arial" pitchFamily="34" charset="0"/>
                <a:cs typeface="Arial" pitchFamily="34" charset="0"/>
                <a:hlinkClick r:id="rId2" action="ppaction://hlinksldjump"/>
              </a:rPr>
              <a:t>                  </a:t>
            </a:r>
            <a:endParaRPr lang="ru-RU" sz="1800" dirty="0" smtClean="0">
              <a:solidFill>
                <a:schemeClr val="accent5">
                  <a:lumMod val="75000"/>
                </a:schemeClr>
              </a:solidFill>
              <a:latin typeface="Arial" pitchFamily="34" charset="0"/>
              <a:cs typeface="Arial" pitchFamily="34" charset="0"/>
            </a:endParaRPr>
          </a:p>
          <a:p>
            <a:r>
              <a:rPr lang="ru-RU" sz="1800" dirty="0" smtClean="0">
                <a:solidFill>
                  <a:schemeClr val="accent5">
                    <a:lumMod val="75000"/>
                  </a:schemeClr>
                </a:solidFill>
                <a:latin typeface="Arial" pitchFamily="34" charset="0"/>
                <a:cs typeface="Arial" pitchFamily="34" charset="0"/>
              </a:rPr>
              <a:t>●  </a:t>
            </a:r>
            <a:r>
              <a:rPr lang="ru-RU" sz="1800" dirty="0" smtClean="0">
                <a:solidFill>
                  <a:schemeClr val="accent5">
                    <a:lumMod val="75000"/>
                  </a:schemeClr>
                </a:solidFill>
                <a:latin typeface="Arial" pitchFamily="34" charset="0"/>
                <a:cs typeface="Arial" pitchFamily="34" charset="0"/>
                <a:hlinkClick r:id="rId3" action="ppaction://hlinksldjump"/>
              </a:rPr>
              <a:t>Гончаров Пётр Лазаревич</a:t>
            </a:r>
            <a:endParaRPr lang="ru-RU" sz="1800" dirty="0" smtClean="0">
              <a:solidFill>
                <a:schemeClr val="accent5">
                  <a:lumMod val="75000"/>
                </a:schemeClr>
              </a:solidFill>
              <a:latin typeface="Arial" pitchFamily="34" charset="0"/>
              <a:cs typeface="Arial" pitchFamily="34" charset="0"/>
            </a:endParaRPr>
          </a:p>
          <a:p>
            <a:r>
              <a:rPr lang="ru-RU" sz="1800" dirty="0" smtClean="0">
                <a:solidFill>
                  <a:schemeClr val="accent5">
                    <a:lumMod val="75000"/>
                  </a:schemeClr>
                </a:solidFill>
                <a:latin typeface="Arial" pitchFamily="34" charset="0"/>
                <a:cs typeface="Arial" pitchFamily="34" charset="0"/>
              </a:rPr>
              <a:t>●  </a:t>
            </a:r>
            <a:r>
              <a:rPr lang="ru-RU" sz="1800" dirty="0" smtClean="0">
                <a:solidFill>
                  <a:schemeClr val="accent5">
                    <a:lumMod val="75000"/>
                  </a:schemeClr>
                </a:solidFill>
                <a:latin typeface="Arial" pitchFamily="34" charset="0"/>
                <a:cs typeface="Arial" pitchFamily="34" charset="0"/>
                <a:hlinkClick r:id="rId4" action="ppaction://hlinksldjump"/>
              </a:rPr>
              <a:t>Донченко Александр Семёнович</a:t>
            </a:r>
            <a:endParaRPr lang="ru-RU" sz="1800" dirty="0" smtClean="0">
              <a:solidFill>
                <a:schemeClr val="accent5">
                  <a:lumMod val="75000"/>
                </a:schemeClr>
              </a:solidFill>
              <a:latin typeface="Arial" pitchFamily="34" charset="0"/>
              <a:cs typeface="Arial" pitchFamily="34" charset="0"/>
            </a:endParaRPr>
          </a:p>
          <a:p>
            <a:r>
              <a:rPr lang="ru-RU" sz="1800" dirty="0" smtClean="0">
                <a:solidFill>
                  <a:schemeClr val="accent5">
                    <a:lumMod val="75000"/>
                  </a:schemeClr>
                </a:solidFill>
                <a:latin typeface="Arial" pitchFamily="34" charset="0"/>
                <a:cs typeface="Arial" pitchFamily="34" charset="0"/>
              </a:rPr>
              <a:t>● </a:t>
            </a:r>
            <a:r>
              <a:rPr lang="ru-RU" sz="1800" dirty="0" smtClean="0">
                <a:solidFill>
                  <a:schemeClr val="accent5">
                    <a:lumMod val="75000"/>
                  </a:schemeClr>
                </a:solidFill>
                <a:latin typeface="Arial" pitchFamily="34" charset="0"/>
                <a:cs typeface="Arial" pitchFamily="34" charset="0"/>
                <a:hlinkClick r:id="rId5" action="ppaction://hlinksldjump"/>
              </a:rPr>
              <a:t>Зайцева Мария Петровна</a:t>
            </a:r>
            <a:endParaRPr lang="ru-RU" sz="1800" dirty="0" smtClean="0">
              <a:solidFill>
                <a:schemeClr val="accent5">
                  <a:lumMod val="75000"/>
                </a:schemeClr>
              </a:solidFill>
              <a:latin typeface="Arial" pitchFamily="34" charset="0"/>
              <a:cs typeface="Arial" pitchFamily="34" charset="0"/>
            </a:endParaRPr>
          </a:p>
          <a:p>
            <a:r>
              <a:rPr lang="ru-RU" sz="1800" dirty="0" smtClean="0">
                <a:solidFill>
                  <a:schemeClr val="accent5">
                    <a:lumMod val="75000"/>
                  </a:schemeClr>
                </a:solidFill>
                <a:latin typeface="Arial" pitchFamily="34" charset="0"/>
                <a:cs typeface="Arial" pitchFamily="34" charset="0"/>
              </a:rPr>
              <a:t>● </a:t>
            </a:r>
            <a:r>
              <a:rPr lang="ru-RU" sz="1800" dirty="0" smtClean="0">
                <a:solidFill>
                  <a:schemeClr val="accent5">
                    <a:lumMod val="75000"/>
                  </a:schemeClr>
                </a:solidFill>
                <a:latin typeface="Arial" pitchFamily="34" charset="0"/>
                <a:cs typeface="Arial" pitchFamily="34" charset="0"/>
                <a:hlinkClick r:id="rId6" action="ppaction://hlinksldjump"/>
              </a:rPr>
              <a:t>Ивченко Татьяна Петровна</a:t>
            </a:r>
            <a:endParaRPr lang="ru-RU" sz="1800" dirty="0" smtClean="0">
              <a:solidFill>
                <a:schemeClr val="accent5">
                  <a:lumMod val="75000"/>
                </a:schemeClr>
              </a:solidFill>
              <a:latin typeface="Arial" pitchFamily="34" charset="0"/>
              <a:cs typeface="Arial" pitchFamily="34" charset="0"/>
            </a:endParaRPr>
          </a:p>
          <a:p>
            <a:r>
              <a:rPr lang="ru-RU" sz="1800" dirty="0" smtClean="0">
                <a:solidFill>
                  <a:schemeClr val="accent5">
                    <a:lumMod val="75000"/>
                  </a:schemeClr>
                </a:solidFill>
                <a:latin typeface="Arial" pitchFamily="34" charset="0"/>
                <a:cs typeface="Arial" pitchFamily="34" charset="0"/>
              </a:rPr>
              <a:t>● </a:t>
            </a:r>
            <a:r>
              <a:rPr lang="ru-RU" sz="1800" dirty="0" smtClean="0">
                <a:solidFill>
                  <a:schemeClr val="accent5">
                    <a:lumMod val="75000"/>
                  </a:schemeClr>
                </a:solidFill>
                <a:latin typeface="Arial" pitchFamily="34" charset="0"/>
                <a:cs typeface="Arial" pitchFamily="34" charset="0"/>
                <a:hlinkClick r:id="rId7" action="ppaction://hlinksldjump"/>
              </a:rPr>
              <a:t>Краснощёков Николай Васильевич</a:t>
            </a:r>
            <a:endParaRPr lang="ru-RU" sz="1800" dirty="0" smtClean="0">
              <a:solidFill>
                <a:schemeClr val="accent5">
                  <a:lumMod val="75000"/>
                </a:schemeClr>
              </a:solidFill>
              <a:latin typeface="Arial" pitchFamily="34" charset="0"/>
              <a:cs typeface="Arial" pitchFamily="34" charset="0"/>
            </a:endParaRPr>
          </a:p>
          <a:p>
            <a:r>
              <a:rPr lang="ru-RU" sz="1800" dirty="0" smtClean="0">
                <a:solidFill>
                  <a:schemeClr val="accent5">
                    <a:lumMod val="75000"/>
                  </a:schemeClr>
                </a:solidFill>
                <a:latin typeface="Arial" pitchFamily="34" charset="0"/>
                <a:cs typeface="Arial" pitchFamily="34" charset="0"/>
              </a:rPr>
              <a:t>● </a:t>
            </a:r>
            <a:r>
              <a:rPr lang="ru-RU" sz="1800" dirty="0" err="1" smtClean="0">
                <a:solidFill>
                  <a:schemeClr val="accent5">
                    <a:lumMod val="75000"/>
                  </a:schemeClr>
                </a:solidFill>
                <a:latin typeface="Arial" pitchFamily="34" charset="0"/>
                <a:cs typeface="Arial" pitchFamily="34" charset="0"/>
                <a:hlinkClick r:id="rId8" action="ppaction://hlinksldjump"/>
              </a:rPr>
              <a:t>Нестяк</a:t>
            </a:r>
            <a:r>
              <a:rPr lang="ru-RU" sz="1800" dirty="0" smtClean="0">
                <a:solidFill>
                  <a:schemeClr val="accent5">
                    <a:lumMod val="75000"/>
                  </a:schemeClr>
                </a:solidFill>
                <a:latin typeface="Arial" pitchFamily="34" charset="0"/>
                <a:cs typeface="Arial" pitchFamily="34" charset="0"/>
                <a:hlinkClick r:id="rId8" action="ppaction://hlinksldjump"/>
              </a:rPr>
              <a:t> Вячеслав Степанович</a:t>
            </a:r>
            <a:endParaRPr lang="ru-RU" sz="1800" dirty="0" smtClean="0">
              <a:solidFill>
                <a:schemeClr val="accent5">
                  <a:lumMod val="75000"/>
                </a:schemeClr>
              </a:solidFill>
              <a:latin typeface="Arial" pitchFamily="34" charset="0"/>
              <a:cs typeface="Arial" pitchFamily="34" charset="0"/>
            </a:endParaRPr>
          </a:p>
          <a:p>
            <a:r>
              <a:rPr lang="ru-RU" sz="1800" dirty="0" smtClean="0">
                <a:solidFill>
                  <a:schemeClr val="accent5">
                    <a:lumMod val="75000"/>
                  </a:schemeClr>
                </a:solidFill>
                <a:latin typeface="Arial" pitchFamily="34" charset="0"/>
                <a:cs typeface="Arial" pitchFamily="34" charset="0"/>
              </a:rPr>
              <a:t>● </a:t>
            </a:r>
            <a:r>
              <a:rPr lang="ru-RU" sz="1800" dirty="0" err="1" smtClean="0">
                <a:solidFill>
                  <a:schemeClr val="accent5">
                    <a:lumMod val="75000"/>
                  </a:schemeClr>
                </a:solidFill>
                <a:latin typeface="Arial" pitchFamily="34" charset="0"/>
                <a:cs typeface="Arial" pitchFamily="34" charset="0"/>
                <a:hlinkClick r:id="rId9" action="ppaction://hlinksldjump"/>
              </a:rPr>
              <a:t>Овчинникова</a:t>
            </a:r>
            <a:r>
              <a:rPr lang="ru-RU" sz="1800" dirty="0" smtClean="0">
                <a:solidFill>
                  <a:schemeClr val="accent5">
                    <a:lumMod val="75000"/>
                  </a:schemeClr>
                </a:solidFill>
                <a:latin typeface="Arial" pitchFamily="34" charset="0"/>
                <a:cs typeface="Arial" pitchFamily="34" charset="0"/>
                <a:hlinkClick r:id="rId9" action="ppaction://hlinksldjump"/>
              </a:rPr>
              <a:t> Екатерина                 Афанасьевна</a:t>
            </a:r>
            <a:endParaRPr lang="ru-RU" sz="1800" dirty="0" smtClean="0">
              <a:solidFill>
                <a:schemeClr val="accent5">
                  <a:lumMod val="75000"/>
                </a:schemeClr>
              </a:solidFill>
              <a:latin typeface="Arial" pitchFamily="34" charset="0"/>
              <a:cs typeface="Arial" pitchFamily="34" charset="0"/>
            </a:endParaRPr>
          </a:p>
          <a:p>
            <a:r>
              <a:rPr lang="ru-RU" sz="1800" dirty="0" smtClean="0">
                <a:solidFill>
                  <a:schemeClr val="accent5">
                    <a:lumMod val="75000"/>
                  </a:schemeClr>
                </a:solidFill>
                <a:latin typeface="Arial" pitchFamily="34" charset="0"/>
                <a:cs typeface="Arial" pitchFamily="34" charset="0"/>
              </a:rPr>
              <a:t>● </a:t>
            </a:r>
            <a:r>
              <a:rPr lang="ru-RU" sz="1800" dirty="0" err="1" smtClean="0">
                <a:solidFill>
                  <a:schemeClr val="accent5">
                    <a:lumMod val="75000"/>
                  </a:schemeClr>
                </a:solidFill>
                <a:latin typeface="Arial" pitchFamily="34" charset="0"/>
                <a:cs typeface="Arial" pitchFamily="34" charset="0"/>
                <a:hlinkClick r:id="rId10" action="ppaction://hlinksldjump"/>
              </a:rPr>
              <a:t>Першилин</a:t>
            </a:r>
            <a:r>
              <a:rPr lang="ru-RU" sz="1800" dirty="0" smtClean="0">
                <a:solidFill>
                  <a:schemeClr val="accent5">
                    <a:lumMod val="75000"/>
                  </a:schemeClr>
                </a:solidFill>
                <a:latin typeface="Arial" pitchFamily="34" charset="0"/>
                <a:cs typeface="Arial" pitchFamily="34" charset="0"/>
                <a:hlinkClick r:id="rId10" action="ppaction://hlinksldjump"/>
              </a:rPr>
              <a:t> Константин Георгиевич</a:t>
            </a:r>
            <a:endParaRPr lang="ru-RU" sz="1800" dirty="0" smtClean="0">
              <a:solidFill>
                <a:schemeClr val="accent5">
                  <a:lumMod val="75000"/>
                </a:schemeClr>
              </a:solidFill>
              <a:latin typeface="Arial" pitchFamily="34" charset="0"/>
              <a:cs typeface="Arial" pitchFamily="34" charset="0"/>
            </a:endParaRPr>
          </a:p>
          <a:p>
            <a:r>
              <a:rPr lang="ru-RU" sz="1800" dirty="0" smtClean="0">
                <a:solidFill>
                  <a:schemeClr val="accent5">
                    <a:lumMod val="75000"/>
                  </a:schemeClr>
                </a:solidFill>
                <a:latin typeface="Arial" pitchFamily="34" charset="0"/>
                <a:cs typeface="Arial" pitchFamily="34" charset="0"/>
              </a:rPr>
              <a:t>● </a:t>
            </a:r>
            <a:r>
              <a:rPr lang="ru-RU" sz="1800" dirty="0" err="1" smtClean="0">
                <a:solidFill>
                  <a:schemeClr val="accent5">
                    <a:lumMod val="75000"/>
                  </a:schemeClr>
                </a:solidFill>
                <a:latin typeface="Arial" pitchFamily="34" charset="0"/>
                <a:cs typeface="Arial" pitchFamily="34" charset="0"/>
                <a:hlinkClick r:id="rId11" action="ppaction://hlinksldjump"/>
              </a:rPr>
              <a:t>Синягин</a:t>
            </a:r>
            <a:r>
              <a:rPr lang="ru-RU" sz="1800" dirty="0" smtClean="0">
                <a:solidFill>
                  <a:schemeClr val="accent5">
                    <a:lumMod val="75000"/>
                  </a:schemeClr>
                </a:solidFill>
                <a:latin typeface="Arial" pitchFamily="34" charset="0"/>
                <a:cs typeface="Arial" pitchFamily="34" charset="0"/>
                <a:hlinkClick r:id="rId11" action="ppaction://hlinksldjump"/>
              </a:rPr>
              <a:t> Ираклий Иванович</a:t>
            </a:r>
            <a:endParaRPr lang="ru-RU" sz="1800" dirty="0" smtClean="0">
              <a:solidFill>
                <a:schemeClr val="accent5">
                  <a:lumMod val="75000"/>
                </a:schemeClr>
              </a:solidFill>
              <a:latin typeface="Arial" pitchFamily="34" charset="0"/>
              <a:cs typeface="Arial" pitchFamily="34" charset="0"/>
            </a:endParaRPr>
          </a:p>
          <a:p>
            <a:r>
              <a:rPr lang="ru-RU" sz="1800" dirty="0" smtClean="0">
                <a:solidFill>
                  <a:schemeClr val="accent5">
                    <a:lumMod val="75000"/>
                  </a:schemeClr>
                </a:solidFill>
                <a:latin typeface="Arial" pitchFamily="34" charset="0"/>
                <a:cs typeface="Arial" pitchFamily="34" charset="0"/>
              </a:rPr>
              <a:t>● </a:t>
            </a:r>
            <a:r>
              <a:rPr lang="ru-RU" sz="1800" dirty="0" smtClean="0">
                <a:solidFill>
                  <a:schemeClr val="accent5">
                    <a:lumMod val="75000"/>
                  </a:schemeClr>
                </a:solidFill>
                <a:latin typeface="Arial" pitchFamily="34" charset="0"/>
                <a:cs typeface="Arial" pitchFamily="34" charset="0"/>
                <a:hlinkClick r:id="rId12" action="ppaction://hlinksldjump"/>
              </a:rPr>
              <a:t>Степанова Лидия Николаевна</a:t>
            </a:r>
            <a:endParaRPr lang="ru-RU" sz="1800" dirty="0" smtClean="0">
              <a:solidFill>
                <a:schemeClr val="accent5">
                  <a:lumMod val="75000"/>
                </a:schemeClr>
              </a:solidFill>
              <a:latin typeface="Arial" pitchFamily="34" charset="0"/>
              <a:cs typeface="Arial" pitchFamily="34" charset="0"/>
            </a:endParaRPr>
          </a:p>
          <a:p>
            <a:endParaRPr lang="ru-RU" sz="1800" dirty="0">
              <a:solidFill>
                <a:schemeClr val="accent5">
                  <a:lumMod val="75000"/>
                </a:schemeClr>
              </a:solidFill>
              <a:latin typeface="Arial" pitchFamily="34" charset="0"/>
              <a:cs typeface="Arial" pitchFamily="34" charset="0"/>
            </a:endParaRPr>
          </a:p>
          <a:p>
            <a:endParaRPr lang="ru-RU" sz="1800" dirty="0" smtClean="0">
              <a:solidFill>
                <a:schemeClr val="accent5">
                  <a:lumMod val="75000"/>
                </a:schemeClr>
              </a:solidFill>
              <a:latin typeface="Arial" pitchFamily="34" charset="0"/>
              <a:cs typeface="Arial" pitchFamily="34" charset="0"/>
            </a:endParaRPr>
          </a:p>
          <a:p>
            <a:r>
              <a:rPr lang="ru-RU" sz="1800" dirty="0" smtClean="0">
                <a:solidFill>
                  <a:schemeClr val="accent5">
                    <a:lumMod val="75000"/>
                  </a:schemeClr>
                </a:solidFill>
                <a:latin typeface="Arial" pitchFamily="34" charset="0"/>
                <a:cs typeface="Arial" pitchFamily="34" charset="0"/>
              </a:rPr>
              <a:t>● </a:t>
            </a:r>
            <a:r>
              <a:rPr lang="ru-RU" sz="1800" dirty="0" smtClean="0">
                <a:solidFill>
                  <a:schemeClr val="accent5">
                    <a:lumMod val="75000"/>
                  </a:schemeClr>
                </a:solidFill>
                <a:latin typeface="Arial" pitchFamily="34" charset="0"/>
                <a:cs typeface="Arial" pitchFamily="34" charset="0"/>
                <a:hlinkClick r:id="rId13" action="ppaction://hlinksldjump"/>
              </a:rPr>
              <a:t>Хасанова Матрёна </a:t>
            </a:r>
            <a:r>
              <a:rPr lang="ru-RU" sz="1800" dirty="0" err="1" smtClean="0">
                <a:solidFill>
                  <a:schemeClr val="accent5">
                    <a:lumMod val="75000"/>
                  </a:schemeClr>
                </a:solidFill>
                <a:latin typeface="Arial" pitchFamily="34" charset="0"/>
                <a:cs typeface="Arial" pitchFamily="34" charset="0"/>
                <a:hlinkClick r:id="rId13" action="ppaction://hlinksldjump"/>
              </a:rPr>
              <a:t>Перфильевна</a:t>
            </a:r>
            <a:endParaRPr lang="ru-RU" sz="1800" dirty="0" smtClean="0">
              <a:solidFill>
                <a:schemeClr val="accent5">
                  <a:lumMod val="75000"/>
                </a:schemeClr>
              </a:solidFill>
              <a:latin typeface="Arial" pitchFamily="34" charset="0"/>
              <a:cs typeface="Arial" pitchFamily="34" charset="0"/>
            </a:endParaRPr>
          </a:p>
          <a:p>
            <a:r>
              <a:rPr lang="ru-RU" sz="1800" dirty="0" smtClean="0">
                <a:solidFill>
                  <a:schemeClr val="accent5">
                    <a:lumMod val="75000"/>
                  </a:schemeClr>
                </a:solidFill>
                <a:latin typeface="Arial" pitchFamily="34" charset="0"/>
                <a:cs typeface="Arial" pitchFamily="34" charset="0"/>
              </a:rPr>
              <a:t>● </a:t>
            </a:r>
            <a:r>
              <a:rPr lang="ru-RU" sz="1800" dirty="0" err="1" smtClean="0">
                <a:solidFill>
                  <a:schemeClr val="accent5">
                    <a:lumMod val="75000"/>
                  </a:schemeClr>
                </a:solidFill>
                <a:latin typeface="Arial" pitchFamily="34" charset="0"/>
                <a:cs typeface="Arial" pitchFamily="34" charset="0"/>
                <a:hlinkClick r:id="rId14" action="ppaction://hlinksldjump"/>
              </a:rPr>
              <a:t>Частикин</a:t>
            </a:r>
            <a:r>
              <a:rPr lang="ru-RU" sz="1800" dirty="0" smtClean="0">
                <a:solidFill>
                  <a:schemeClr val="accent5">
                    <a:lumMod val="75000"/>
                  </a:schemeClr>
                </a:solidFill>
                <a:latin typeface="Arial" pitchFamily="34" charset="0"/>
                <a:cs typeface="Arial" pitchFamily="34" charset="0"/>
                <a:hlinkClick r:id="rId14" action="ppaction://hlinksldjump"/>
              </a:rPr>
              <a:t> Анатолий Григорьевич</a:t>
            </a:r>
            <a:endParaRPr lang="ru-RU" sz="1800" dirty="0" smtClean="0">
              <a:solidFill>
                <a:schemeClr val="accent5">
                  <a:lumMod val="75000"/>
                </a:schemeClr>
              </a:solidFill>
              <a:latin typeface="Arial" pitchFamily="34" charset="0"/>
              <a:cs typeface="Arial" pitchFamily="34" charset="0"/>
            </a:endParaRPr>
          </a:p>
          <a:p>
            <a:r>
              <a:rPr lang="ru-RU" sz="1800" dirty="0" smtClean="0">
                <a:solidFill>
                  <a:schemeClr val="accent5">
                    <a:lumMod val="75000"/>
                  </a:schemeClr>
                </a:solidFill>
                <a:latin typeface="Arial" pitchFamily="34" charset="0"/>
                <a:cs typeface="Arial" pitchFamily="34" charset="0"/>
              </a:rPr>
              <a:t>● </a:t>
            </a:r>
            <a:r>
              <a:rPr lang="ru-RU" sz="1800" dirty="0" smtClean="0">
                <a:solidFill>
                  <a:schemeClr val="accent5">
                    <a:lumMod val="75000"/>
                  </a:schemeClr>
                </a:solidFill>
                <a:latin typeface="Arial" pitchFamily="34" charset="0"/>
                <a:cs typeface="Arial" pitchFamily="34" charset="0"/>
                <a:hlinkClick r:id="rId15" action="ppaction://hlinksldjump"/>
              </a:rPr>
              <a:t>Чуев Фёдор Андреевич</a:t>
            </a:r>
            <a:endParaRPr lang="ru-RU" sz="1800" dirty="0" smtClean="0">
              <a:solidFill>
                <a:schemeClr val="accent5">
                  <a:lumMod val="75000"/>
                </a:schemeClr>
              </a:solidFill>
              <a:latin typeface="Arial" pitchFamily="34" charset="0"/>
              <a:cs typeface="Arial" pitchFamily="34" charset="0"/>
            </a:endParaRPr>
          </a:p>
          <a:p>
            <a:endParaRPr lang="ru-RU" sz="1800" dirty="0" smtClean="0">
              <a:solidFill>
                <a:schemeClr val="accent5">
                  <a:lumMod val="75000"/>
                </a:schemeClr>
              </a:solidFill>
              <a:latin typeface="Arial" pitchFamily="34" charset="0"/>
              <a:cs typeface="Arial" pitchFamily="34" charset="0"/>
            </a:endParaRPr>
          </a:p>
          <a:p>
            <a:endParaRPr lang="ru-RU" sz="1800" dirty="0">
              <a:latin typeface="Arial" pitchFamily="34" charset="0"/>
              <a:cs typeface="Arial" pitchFamily="34" charset="0"/>
            </a:endParaRPr>
          </a:p>
        </p:txBody>
      </p:sp>
      <p:pic>
        <p:nvPicPr>
          <p:cNvPr id="2050"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80112" y="2745406"/>
            <a:ext cx="2808312" cy="3362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3013384"/>
      </p:ext>
    </p:extLst>
  </p:cSld>
  <p:clrMapOvr>
    <a:masterClrMapping/>
  </p:clrMapOvr>
  <mc:AlternateContent xmlns:mc="http://schemas.openxmlformats.org/markup-compatibility/2006" xmlns:p14="http://schemas.microsoft.com/office/powerpoint/2010/main">
    <mc:Choice Requires="p14">
      <p:transition spd="slow" p14:dur="2000" advTm="9841">
        <p14:prism isContent="1"/>
      </p:transition>
    </mc:Choice>
    <mc:Fallback xmlns="">
      <p:transition spd="slow" advTm="9841">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67944" y="692696"/>
            <a:ext cx="3069977" cy="1152127"/>
          </a:xfrm>
        </p:spPr>
        <p:txBody>
          <a:bodyPr>
            <a:noAutofit/>
          </a:bodyPr>
          <a:lstStyle/>
          <a:p>
            <a:pPr algn="ctr"/>
            <a:endParaRPr lang="ru-RU" sz="2800" dirty="0">
              <a:solidFill>
                <a:srgbClr val="FF0000"/>
              </a:solidFill>
            </a:endParaRPr>
          </a:p>
        </p:txBody>
      </p:sp>
      <p:pic>
        <p:nvPicPr>
          <p:cNvPr id="6" name="Рисунок 5"/>
          <p:cNvPicPr>
            <a:picLocks noChangeAspect="1"/>
          </p:cNvPicPr>
          <p:nvPr/>
        </p:nvPicPr>
        <p:blipFill rotWithShape="1">
          <a:blip r:embed="rId2">
            <a:extLst>
              <a:ext uri="{28A0092B-C50C-407E-A947-70E740481C1C}">
                <a14:useLocalDpi xmlns:a14="http://schemas.microsoft.com/office/drawing/2010/main" val="0"/>
              </a:ext>
            </a:extLst>
          </a:blip>
          <a:srcRect b="43590"/>
          <a:stretch/>
        </p:blipFill>
        <p:spPr>
          <a:xfrm>
            <a:off x="0" y="1628800"/>
            <a:ext cx="9144000" cy="5229201"/>
          </a:xfrm>
          <a:prstGeom prst="rect">
            <a:avLst/>
          </a:prstGeom>
          <a:effectLst>
            <a:softEdge rad="127000"/>
          </a:effectLst>
        </p:spPr>
      </p:pic>
      <p:sp>
        <p:nvSpPr>
          <p:cNvPr id="3" name="Объект 2"/>
          <p:cNvSpPr>
            <a:spLocks noGrp="1"/>
          </p:cNvSpPr>
          <p:nvPr>
            <p:ph idx="1"/>
          </p:nvPr>
        </p:nvSpPr>
        <p:spPr>
          <a:xfrm>
            <a:off x="179512" y="2276872"/>
            <a:ext cx="8579296" cy="5217443"/>
          </a:xfrm>
        </p:spPr>
        <p:txBody>
          <a:bodyPr>
            <a:noAutofit/>
          </a:bodyPr>
          <a:lstStyle/>
          <a:p>
            <a:pPr marL="0" indent="0">
              <a:buNone/>
            </a:pPr>
            <a:r>
              <a:rPr lang="ru-RU" sz="1400" dirty="0" smtClean="0">
                <a:solidFill>
                  <a:srgbClr val="FFFF00"/>
                </a:solidFill>
                <a:latin typeface="Arial" pitchFamily="34" charset="0"/>
                <a:cs typeface="Arial" pitchFamily="34" charset="0"/>
              </a:rPr>
              <a:t>                                                          </a:t>
            </a:r>
            <a:r>
              <a:rPr lang="ru-RU" sz="1400" b="1" dirty="0" smtClean="0">
                <a:solidFill>
                  <a:srgbClr val="FFFF00"/>
                </a:solidFill>
                <a:latin typeface="Arial" pitchFamily="34" charset="0"/>
                <a:cs typeface="Arial" pitchFamily="34" charset="0"/>
              </a:rPr>
              <a:t>Родился в 1903 году  в деревне Быково в семье крестьянина.</a:t>
            </a:r>
          </a:p>
          <a:p>
            <a:pPr marL="0" indent="0">
              <a:buNone/>
            </a:pPr>
            <a:r>
              <a:rPr lang="ru-RU" sz="1400" b="1" dirty="0">
                <a:solidFill>
                  <a:srgbClr val="FFFF00"/>
                </a:solidFill>
                <a:latin typeface="Arial" pitchFamily="34" charset="0"/>
                <a:cs typeface="Arial" pitchFamily="34" charset="0"/>
              </a:rPr>
              <a:t> </a:t>
            </a:r>
            <a:r>
              <a:rPr lang="ru-RU" sz="1400" b="1" dirty="0" smtClean="0">
                <a:solidFill>
                  <a:srgbClr val="FFFF00"/>
                </a:solidFill>
                <a:latin typeface="Arial" pitchFamily="34" charset="0"/>
                <a:cs typeface="Arial" pitchFamily="34" charset="0"/>
              </a:rPr>
              <a:t>                                                       Окончил 4 класса, затем выучился на ветфельдшера. С 1931г.                           </a:t>
            </a:r>
          </a:p>
          <a:p>
            <a:pPr marL="0" indent="0">
              <a:buNone/>
            </a:pPr>
            <a:r>
              <a:rPr lang="ru-RU" sz="1400" b="1" dirty="0" smtClean="0">
                <a:solidFill>
                  <a:srgbClr val="FFFF00"/>
                </a:solidFill>
                <a:latin typeface="Arial" pitchFamily="34" charset="0"/>
                <a:cs typeface="Arial" pitchFamily="34" charset="0"/>
              </a:rPr>
              <a:t>                                                        работал в колхозе бригадиром плотницкой бригады, полевым</a:t>
            </a:r>
          </a:p>
          <a:p>
            <a:pPr marL="0" indent="0">
              <a:buNone/>
            </a:pPr>
            <a:r>
              <a:rPr lang="ru-RU" sz="1400" b="1" dirty="0">
                <a:solidFill>
                  <a:srgbClr val="FFFF00"/>
                </a:solidFill>
                <a:latin typeface="Arial" pitchFamily="34" charset="0"/>
                <a:cs typeface="Arial" pitchFamily="34" charset="0"/>
              </a:rPr>
              <a:t> </a:t>
            </a:r>
            <a:r>
              <a:rPr lang="ru-RU" sz="1400" b="1" dirty="0" smtClean="0">
                <a:solidFill>
                  <a:srgbClr val="FFFF00"/>
                </a:solidFill>
                <a:latin typeface="Arial" pitchFamily="34" charset="0"/>
                <a:cs typeface="Arial" pitchFamily="34" charset="0"/>
              </a:rPr>
              <a:t>                                                       бригадиром, ветеринарным фельдшером.</a:t>
            </a:r>
          </a:p>
          <a:p>
            <a:pPr marL="0" indent="0">
              <a:buNone/>
            </a:pPr>
            <a:r>
              <a:rPr lang="ru-RU" sz="1400" b="1" dirty="0" smtClean="0">
                <a:solidFill>
                  <a:srgbClr val="FFFF00"/>
                </a:solidFill>
                <a:latin typeface="Arial" pitchFamily="34" charset="0"/>
                <a:cs typeface="Arial" pitchFamily="34" charset="0"/>
              </a:rPr>
              <a:t>                                                        Воевал. Участник Сталинградской битвы. Награждён боевыми</a:t>
            </a:r>
          </a:p>
          <a:p>
            <a:pPr marL="0" indent="0">
              <a:buNone/>
            </a:pPr>
            <a:r>
              <a:rPr lang="ru-RU" sz="1400" b="1" dirty="0">
                <a:solidFill>
                  <a:srgbClr val="FFFF00"/>
                </a:solidFill>
                <a:latin typeface="Arial" pitchFamily="34" charset="0"/>
                <a:cs typeface="Arial" pitchFamily="34" charset="0"/>
              </a:rPr>
              <a:t> </a:t>
            </a:r>
            <a:r>
              <a:rPr lang="ru-RU" sz="1400" b="1" dirty="0" smtClean="0">
                <a:solidFill>
                  <a:srgbClr val="FFFF00"/>
                </a:solidFill>
                <a:latin typeface="Arial" pitchFamily="34" charset="0"/>
                <a:cs typeface="Arial" pitchFamily="34" charset="0"/>
              </a:rPr>
              <a:t>                                                       орденами и медалями </a:t>
            </a:r>
          </a:p>
          <a:p>
            <a:pPr marL="0" indent="0">
              <a:buNone/>
            </a:pPr>
            <a:r>
              <a:rPr lang="ru-RU" sz="1400" b="1" dirty="0" smtClean="0">
                <a:solidFill>
                  <a:srgbClr val="FFFF00"/>
                </a:solidFill>
                <a:latin typeface="Arial" pitchFamily="34" charset="0"/>
                <a:cs typeface="Arial" pitchFamily="34" charset="0"/>
              </a:rPr>
              <a:t>                                                           С  </a:t>
            </a:r>
            <a:r>
              <a:rPr lang="ru-RU" sz="1400" b="1" dirty="0">
                <a:solidFill>
                  <a:srgbClr val="FFFF00"/>
                </a:solidFill>
                <a:latin typeface="Arial" pitchFamily="34" charset="0"/>
                <a:cs typeface="Arial" pitchFamily="34" charset="0"/>
              </a:rPr>
              <a:t>1946г. работал председателем колхоза им. Орджоникидзе (</a:t>
            </a:r>
            <a:r>
              <a:rPr lang="ru-RU" sz="1400" b="1" dirty="0" err="1">
                <a:solidFill>
                  <a:srgbClr val="FFFF00"/>
                </a:solidFill>
                <a:latin typeface="Arial" pitchFamily="34" charset="0"/>
                <a:cs typeface="Arial" pitchFamily="34" charset="0"/>
              </a:rPr>
              <a:t>Барышевский</a:t>
            </a:r>
            <a:r>
              <a:rPr lang="ru-RU" sz="1400" b="1" dirty="0">
                <a:solidFill>
                  <a:srgbClr val="FFFF00"/>
                </a:solidFill>
                <a:latin typeface="Arial" pitchFamily="34" charset="0"/>
                <a:cs typeface="Arial" pitchFamily="34" charset="0"/>
              </a:rPr>
              <a:t> сельский совет Новосибирского района), который вошел в ряды передовых не только в районе, но и области. </a:t>
            </a:r>
            <a:endParaRPr lang="ru-RU" sz="1400" b="1" dirty="0" smtClean="0">
              <a:solidFill>
                <a:srgbClr val="FFFF00"/>
              </a:solidFill>
              <a:latin typeface="Arial" pitchFamily="34" charset="0"/>
              <a:cs typeface="Arial" pitchFamily="34" charset="0"/>
            </a:endParaRPr>
          </a:p>
          <a:p>
            <a:pPr marL="0" indent="0">
              <a:buNone/>
            </a:pPr>
            <a:r>
              <a:rPr lang="ru-RU" sz="1400" b="1" dirty="0">
                <a:solidFill>
                  <a:srgbClr val="FFFF00"/>
                </a:solidFill>
                <a:latin typeface="Arial" pitchFamily="34" charset="0"/>
                <a:cs typeface="Arial" pitchFamily="34" charset="0"/>
              </a:rPr>
              <a:t> </a:t>
            </a:r>
            <a:r>
              <a:rPr lang="ru-RU" sz="1400" b="1" dirty="0" smtClean="0">
                <a:solidFill>
                  <a:srgbClr val="FFFF00"/>
                </a:solidFill>
                <a:latin typeface="Arial" pitchFamily="34" charset="0"/>
                <a:cs typeface="Arial" pitchFamily="34" charset="0"/>
              </a:rPr>
              <a:t>   За  </a:t>
            </a:r>
            <a:r>
              <a:rPr lang="ru-RU" sz="1400" b="1" dirty="0">
                <a:solidFill>
                  <a:srgbClr val="FFFF00"/>
                </a:solidFill>
                <a:latin typeface="Arial" pitchFamily="34" charset="0"/>
                <a:cs typeface="Arial" pitchFamily="34" charset="0"/>
              </a:rPr>
              <a:t>особые заслуги в освоении целинных и залежных земель, проведении уборки урожая и хлебозаготовок в 1956г. Указом Президиума Верховного Совета СССР  от 11 января 1957г. председатель колхоза им. Орджоникидзе Новосибирского района  Василий </a:t>
            </a:r>
            <a:r>
              <a:rPr lang="ru-RU" sz="1400" b="1" dirty="0" err="1">
                <a:solidFill>
                  <a:srgbClr val="FFFF00"/>
                </a:solidFill>
                <a:latin typeface="Arial" pitchFamily="34" charset="0"/>
                <a:cs typeface="Arial" pitchFamily="34" charset="0"/>
              </a:rPr>
              <a:t>Макарович</a:t>
            </a:r>
            <a:r>
              <a:rPr lang="ru-RU" sz="1400" b="1" dirty="0">
                <a:solidFill>
                  <a:srgbClr val="FFFF00"/>
                </a:solidFill>
                <a:latin typeface="Arial" pitchFamily="34" charset="0"/>
                <a:cs typeface="Arial" pitchFamily="34" charset="0"/>
              </a:rPr>
              <a:t> Бегунов удостоен звания Героя Социалистического труда с вручением ордена Ленина и золотой медали «Серп и молот».</a:t>
            </a:r>
          </a:p>
          <a:p>
            <a:pPr marL="0" indent="0">
              <a:buNone/>
            </a:pPr>
            <a:r>
              <a:rPr lang="ru-RU" sz="1400" b="1" dirty="0" smtClean="0">
                <a:solidFill>
                  <a:srgbClr val="FFFF00"/>
                </a:solidFill>
                <a:latin typeface="Arial" pitchFamily="34" charset="0"/>
                <a:cs typeface="Arial" pitchFamily="34" charset="0"/>
              </a:rPr>
              <a:t>    Бегунов </a:t>
            </a:r>
            <a:r>
              <a:rPr lang="ru-RU" sz="1400" b="1" dirty="0">
                <a:solidFill>
                  <a:srgbClr val="FFFF00"/>
                </a:solidFill>
                <a:latin typeface="Arial" pitchFamily="34" charset="0"/>
                <a:cs typeface="Arial" pitchFamily="34" charset="0"/>
              </a:rPr>
              <a:t>неоднократно избирался депутатом районного и областного Советов.</a:t>
            </a:r>
          </a:p>
          <a:p>
            <a:pPr marL="0" indent="0">
              <a:buNone/>
            </a:pPr>
            <a:r>
              <a:rPr lang="ru-RU" sz="1400" b="1" dirty="0">
                <a:solidFill>
                  <a:srgbClr val="FFFF00"/>
                </a:solidFill>
                <a:latin typeface="Arial" pitchFamily="34" charset="0"/>
                <a:cs typeface="Arial" pitchFamily="34" charset="0"/>
              </a:rPr>
              <a:t> </a:t>
            </a:r>
          </a:p>
          <a:p>
            <a:endParaRPr lang="ru-RU" sz="1000" dirty="0">
              <a:solidFill>
                <a:srgbClr val="FFFF00"/>
              </a:solidFill>
            </a:endParaRPr>
          </a:p>
        </p:txBody>
      </p:sp>
      <p:sp>
        <p:nvSpPr>
          <p:cNvPr id="4" name="Прямоугольник 3"/>
          <p:cNvSpPr/>
          <p:nvPr/>
        </p:nvSpPr>
        <p:spPr>
          <a:xfrm>
            <a:off x="0" y="0"/>
            <a:ext cx="9144000" cy="189512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descr="C:\Documents and Settings\1\Мои документы\Мои рисунки\Бегунов В. М..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476672"/>
            <a:ext cx="2520280" cy="3240360"/>
          </a:xfrm>
          <a:prstGeom prst="rec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perspectiveRight"/>
            <a:lightRig rig="twoPt" dir="t">
              <a:rot lat="0" lon="0" rev="7200000"/>
            </a:lightRig>
          </a:scene3d>
          <a:sp3d>
            <a:bevelT w="25400" h="19050"/>
            <a:contourClr>
              <a:srgbClr val="FFFFFF"/>
            </a:contourClr>
          </a:sp3d>
        </p:spPr>
      </p:pic>
      <p:sp>
        <p:nvSpPr>
          <p:cNvPr id="7" name="Прямоугольник 6"/>
          <p:cNvSpPr/>
          <p:nvPr/>
        </p:nvSpPr>
        <p:spPr>
          <a:xfrm>
            <a:off x="3851920" y="692696"/>
            <a:ext cx="3758630" cy="830997"/>
          </a:xfrm>
          <a:prstGeom prst="rect">
            <a:avLst/>
          </a:prstGeom>
        </p:spPr>
        <p:txBody>
          <a:bodyPr wrap="square">
            <a:spAutoFit/>
          </a:bodyPr>
          <a:lstStyle/>
          <a:p>
            <a:pPr algn="ctr"/>
            <a:r>
              <a:rPr lang="ru-RU" sz="2400" b="1" dirty="0">
                <a:solidFill>
                  <a:srgbClr val="FFFF00"/>
                </a:solidFill>
                <a:latin typeface="Arial" pitchFamily="34" charset="0"/>
                <a:cs typeface="Arial" pitchFamily="34" charset="0"/>
              </a:rPr>
              <a:t>Бегунов </a:t>
            </a:r>
            <a:endParaRPr lang="ru-RU" sz="2400" b="1" dirty="0" smtClean="0">
              <a:solidFill>
                <a:srgbClr val="FFFF00"/>
              </a:solidFill>
              <a:latin typeface="Arial" pitchFamily="34" charset="0"/>
              <a:cs typeface="Arial" pitchFamily="34" charset="0"/>
            </a:endParaRPr>
          </a:p>
          <a:p>
            <a:pPr algn="ctr"/>
            <a:r>
              <a:rPr lang="ru-RU" sz="2400" b="1" dirty="0" smtClean="0">
                <a:solidFill>
                  <a:srgbClr val="FFFF00"/>
                </a:solidFill>
                <a:latin typeface="Arial" pitchFamily="34" charset="0"/>
                <a:cs typeface="Arial" pitchFamily="34" charset="0"/>
              </a:rPr>
              <a:t>Василий  </a:t>
            </a:r>
            <a:r>
              <a:rPr lang="ru-RU" sz="2400" b="1" dirty="0" err="1" smtClean="0">
                <a:solidFill>
                  <a:srgbClr val="FFFF00"/>
                </a:solidFill>
                <a:latin typeface="Arial" pitchFamily="34" charset="0"/>
                <a:cs typeface="Arial" pitchFamily="34" charset="0"/>
              </a:rPr>
              <a:t>Макарович</a:t>
            </a:r>
            <a:endParaRPr lang="ru-RU" sz="24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1345786114"/>
      </p:ext>
    </p:extLst>
  </p:cSld>
  <p:clrMapOvr>
    <a:masterClrMapping/>
  </p:clrMapOvr>
  <mc:AlternateContent xmlns:mc="http://schemas.openxmlformats.org/markup-compatibility/2006" xmlns:p14="http://schemas.microsoft.com/office/powerpoint/2010/main">
    <mc:Choice Requires="p14">
      <p:transition spd="slow" p14:dur="2000" advTm="21423">
        <p14:prism isContent="1"/>
      </p:transition>
    </mc:Choice>
    <mc:Fallback xmlns="">
      <p:transition spd="slow" advTm="21423">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347864" y="273050"/>
            <a:ext cx="5338936" cy="5853113"/>
          </a:xfrm>
          <a:noFill/>
        </p:spPr>
        <p:txBody>
          <a:bodyPr>
            <a:normAutofit fontScale="25000" lnSpcReduction="20000"/>
          </a:bodyPr>
          <a:lstStyle/>
          <a:p>
            <a:pPr marL="0" indent="0">
              <a:buNone/>
            </a:pPr>
            <a:r>
              <a:rPr lang="ru-RU" b="1" dirty="0">
                <a:solidFill>
                  <a:srgbClr val="FFFF00"/>
                </a:solidFill>
                <a:latin typeface="Arial" pitchFamily="34" charset="0"/>
                <a:cs typeface="Arial" pitchFamily="34" charset="0"/>
              </a:rPr>
              <a:t> </a:t>
            </a:r>
            <a:r>
              <a:rPr lang="ru-RU" b="1" dirty="0" smtClean="0">
                <a:solidFill>
                  <a:srgbClr val="FFFF00"/>
                </a:solidFill>
                <a:latin typeface="Arial" pitchFamily="34" charset="0"/>
                <a:cs typeface="Arial" pitchFamily="34" charset="0"/>
              </a:rPr>
              <a:t>  </a:t>
            </a:r>
            <a:r>
              <a:rPr lang="ru-RU" sz="5600" b="1" dirty="0" smtClean="0">
                <a:solidFill>
                  <a:srgbClr val="FFFF00"/>
                </a:solidFill>
                <a:latin typeface="Arial" pitchFamily="34" charset="0"/>
                <a:cs typeface="Arial" pitchFamily="34" charset="0"/>
              </a:rPr>
              <a:t>Из </a:t>
            </a:r>
            <a:r>
              <a:rPr lang="ru-RU" sz="5600" b="1" dirty="0">
                <a:solidFill>
                  <a:srgbClr val="FFFF00"/>
                </a:solidFill>
                <a:latin typeface="Arial" pitchFamily="34" charset="0"/>
                <a:cs typeface="Arial" pitchFamily="34" charset="0"/>
              </a:rPr>
              <a:t>воспоминаний Тамары Васильевны, дочери Василия </a:t>
            </a:r>
            <a:r>
              <a:rPr lang="ru-RU" sz="5600" b="1" dirty="0" err="1">
                <a:solidFill>
                  <a:srgbClr val="FFFF00"/>
                </a:solidFill>
                <a:latin typeface="Arial" pitchFamily="34" charset="0"/>
                <a:cs typeface="Arial" pitchFamily="34" charset="0"/>
              </a:rPr>
              <a:t>Макаровича</a:t>
            </a:r>
            <a:r>
              <a:rPr lang="ru-RU" sz="5600" b="1" dirty="0">
                <a:solidFill>
                  <a:srgbClr val="FFFF00"/>
                </a:solidFill>
                <a:latin typeface="Arial" pitchFamily="34" charset="0"/>
                <a:cs typeface="Arial" pitchFamily="34" charset="0"/>
              </a:rPr>
              <a:t> Бегунова мы знаем, что «семья была большой, отсюда бедность, а оплата труда председателя правления колхоза – три трудодня в день плюс деньгами рублей полтораста. Детей было семеро. Как-то отец, участник Сталинградской битвы, когда стал председателем колхоза, сказал своей маме,  просившей выписать что-нибудь из колхозной кладовой: « нет, не будет этого, как все, так и мы». Отец вставал в пять утра, быстренько ел и шел на фермы, совершая утренний обход перед планеркой. К началу рабочего дня он знал «диспозицию» не понаслышке. Разнарядки были короткими, деловыми, не растягивались на часы.</a:t>
            </a:r>
          </a:p>
          <a:p>
            <a:pPr marL="0" indent="0">
              <a:buNone/>
            </a:pPr>
            <a:r>
              <a:rPr lang="ru-RU" sz="5600" b="1" dirty="0">
                <a:solidFill>
                  <a:srgbClr val="FFFF00"/>
                </a:solidFill>
                <a:latin typeface="Arial" pitchFamily="34" charset="0"/>
                <a:cs typeface="Arial" pitchFamily="34" charset="0"/>
              </a:rPr>
              <a:t>   Отец был на посту председателя почти 20 лет. За это время была построена наша школа-семилетка. Одним из первых в районе отец провел для села электричество, которое сразу облегчило труд колхозников. Душа отца была открыта для настоящих людей. Он их понимал и «чуял» издалека. Колхоз он принял «развалюхой», а почти за 20 лет сделал миллионером. За это и получил звание Героя».</a:t>
            </a:r>
          </a:p>
          <a:p>
            <a:pPr marL="0" indent="0">
              <a:buNone/>
            </a:pPr>
            <a:r>
              <a:rPr lang="ru-RU" sz="5600" b="1" dirty="0" smtClean="0">
                <a:solidFill>
                  <a:srgbClr val="FFFF00"/>
                </a:solidFill>
                <a:latin typeface="Arial" pitchFamily="34" charset="0"/>
                <a:cs typeface="Arial" pitchFamily="34" charset="0"/>
              </a:rPr>
              <a:t>                                          Литература</a:t>
            </a:r>
            <a:r>
              <a:rPr lang="ru-RU" sz="5600" b="1" dirty="0">
                <a:solidFill>
                  <a:srgbClr val="FFFF00"/>
                </a:solidFill>
                <a:latin typeface="Arial" pitchFamily="34" charset="0"/>
                <a:cs typeface="Arial" pitchFamily="34" charset="0"/>
              </a:rPr>
              <a:t>:</a:t>
            </a:r>
          </a:p>
          <a:p>
            <a:pPr lvl="0" algn="just"/>
            <a:r>
              <a:rPr lang="ru-RU" sz="5600" b="1" dirty="0">
                <a:solidFill>
                  <a:srgbClr val="FFFF00"/>
                </a:solidFill>
                <a:latin typeface="Arial" pitchFamily="34" charset="0"/>
                <a:cs typeface="Arial" pitchFamily="34" charset="0"/>
              </a:rPr>
              <a:t>Звезды славы </a:t>
            </a:r>
            <a:r>
              <a:rPr lang="ru-RU" sz="5600" b="1" dirty="0" err="1">
                <a:solidFill>
                  <a:srgbClr val="FFFF00"/>
                </a:solidFill>
                <a:latin typeface="Arial" pitchFamily="34" charset="0"/>
                <a:cs typeface="Arial" pitchFamily="34" charset="0"/>
              </a:rPr>
              <a:t>трудовой:сборник</a:t>
            </a:r>
            <a:r>
              <a:rPr lang="ru-RU" sz="5600" b="1" dirty="0">
                <a:solidFill>
                  <a:srgbClr val="FFFF00"/>
                </a:solidFill>
                <a:latin typeface="Arial" pitchFamily="34" charset="0"/>
                <a:cs typeface="Arial" pitchFamily="34" charset="0"/>
              </a:rPr>
              <a:t> / сост. Л. Т. Демьяненко, И. П. Иконникова. – Новосибирск, Новосибирское кн. изд-во, 1988. – 112 с.</a:t>
            </a:r>
          </a:p>
          <a:p>
            <a:pPr lvl="0" algn="just"/>
            <a:r>
              <a:rPr lang="ru-RU" sz="5600" b="1" dirty="0">
                <a:solidFill>
                  <a:srgbClr val="FFFF00"/>
                </a:solidFill>
                <a:latin typeface="Arial" pitchFamily="34" charset="0"/>
                <a:cs typeface="Arial" pitchFamily="34" charset="0"/>
              </a:rPr>
              <a:t>Герои Социалистического труда :справочник-указатель. – </a:t>
            </a:r>
            <a:r>
              <a:rPr lang="ru-RU" sz="5600" b="1" dirty="0" err="1">
                <a:solidFill>
                  <a:srgbClr val="FFFF00"/>
                </a:solidFill>
                <a:latin typeface="Arial" pitchFamily="34" charset="0"/>
                <a:cs typeface="Arial" pitchFamily="34" charset="0"/>
              </a:rPr>
              <a:t>Краснообск</a:t>
            </a:r>
            <a:r>
              <a:rPr lang="ru-RU" sz="5600" b="1" dirty="0">
                <a:solidFill>
                  <a:srgbClr val="FFFF00"/>
                </a:solidFill>
                <a:latin typeface="Arial" pitchFamily="34" charset="0"/>
                <a:cs typeface="Arial" pitchFamily="34" charset="0"/>
              </a:rPr>
              <a:t>, 2005. – 23 с.</a:t>
            </a:r>
          </a:p>
          <a:p>
            <a:pPr lvl="0" algn="just"/>
            <a:r>
              <a:rPr lang="ru-RU" sz="5600" b="1" dirty="0">
                <a:solidFill>
                  <a:srgbClr val="FFFF00"/>
                </a:solidFill>
                <a:latin typeface="Arial" pitchFamily="34" charset="0"/>
                <a:cs typeface="Arial" pitchFamily="34" charset="0"/>
              </a:rPr>
              <a:t>Лыков, А. М. След на Земле. – Новосибирск: «</a:t>
            </a:r>
            <a:r>
              <a:rPr lang="ru-RU" sz="5600" b="1" dirty="0" err="1">
                <a:solidFill>
                  <a:srgbClr val="FFFF00"/>
                </a:solidFill>
                <a:latin typeface="Arial" pitchFamily="34" charset="0"/>
                <a:cs typeface="Arial" pitchFamily="34" charset="0"/>
              </a:rPr>
              <a:t>Дюнас</a:t>
            </a:r>
            <a:r>
              <a:rPr lang="ru-RU" sz="5600" b="1" dirty="0">
                <a:solidFill>
                  <a:srgbClr val="FFFF00"/>
                </a:solidFill>
                <a:latin typeface="Arial" pitchFamily="34" charset="0"/>
                <a:cs typeface="Arial" pitchFamily="34" charset="0"/>
              </a:rPr>
              <a:t>», 2005. – 750с.</a:t>
            </a:r>
          </a:p>
          <a:p>
            <a:pPr marL="0" lvl="0" indent="0" algn="just">
              <a:buNone/>
            </a:pPr>
            <a:r>
              <a:rPr lang="ru-RU" sz="5600" b="1" dirty="0">
                <a:solidFill>
                  <a:srgbClr val="FFFF00"/>
                </a:solidFill>
                <a:latin typeface="Arial" pitchFamily="34" charset="0"/>
                <a:cs typeface="Arial" pitchFamily="34" charset="0"/>
              </a:rPr>
              <a:t>  </a:t>
            </a:r>
          </a:p>
          <a:p>
            <a:pPr marL="0" indent="0" algn="just">
              <a:buNone/>
            </a:pPr>
            <a:r>
              <a:rPr lang="ru-RU" sz="5600" b="1" dirty="0" smtClean="0">
                <a:solidFill>
                  <a:srgbClr val="FFFF00"/>
                </a:solidFill>
                <a:latin typeface="Arial" pitchFamily="34" charset="0"/>
                <a:cs typeface="Arial" pitchFamily="34" charset="0"/>
              </a:rPr>
              <a:t>                           Интернет </a:t>
            </a:r>
            <a:r>
              <a:rPr lang="ru-RU" sz="5600" b="1" dirty="0">
                <a:solidFill>
                  <a:srgbClr val="FFFF00"/>
                </a:solidFill>
                <a:latin typeface="Arial" pitchFamily="34" charset="0"/>
                <a:cs typeface="Arial" pitchFamily="34" charset="0"/>
              </a:rPr>
              <a:t>источники:</a:t>
            </a:r>
          </a:p>
          <a:p>
            <a:pPr marL="0" lvl="0" indent="0" algn="just">
              <a:buNone/>
            </a:pPr>
            <a:r>
              <a:rPr lang="ru-RU" sz="5600" b="1" dirty="0" smtClean="0">
                <a:solidFill>
                  <a:srgbClr val="FFFF00"/>
                </a:solidFill>
                <a:latin typeface="Arial" pitchFamily="34" charset="0"/>
                <a:cs typeface="Arial" pitchFamily="34" charset="0"/>
                <a:hlinkClick r:id="rId2"/>
              </a:rPr>
              <a:t>     http</a:t>
            </a:r>
            <a:r>
              <a:rPr lang="ru-RU" sz="5600" b="1" dirty="0">
                <a:solidFill>
                  <a:srgbClr val="FFFF00"/>
                </a:solidFill>
                <a:latin typeface="Arial" pitchFamily="34" charset="0"/>
                <a:cs typeface="Arial" pitchFamily="34" charset="0"/>
                <a:hlinkClick r:id="rId2"/>
              </a:rPr>
              <a:t>://www.sibmemorial.ru/node/942</a:t>
            </a:r>
            <a:endParaRPr lang="ru-RU" sz="5600" b="1" dirty="0">
              <a:solidFill>
                <a:srgbClr val="FFFF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905" y="569656"/>
            <a:ext cx="3109913" cy="526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a:hlinkClick r:id="rId4" action="ppaction://hlinksldjump"/>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97" t="83164" r="78748" b="6881"/>
          <a:stretch/>
        </p:blipFill>
        <p:spPr bwMode="auto">
          <a:xfrm>
            <a:off x="961288" y="5816385"/>
            <a:ext cx="961293" cy="562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8462758"/>
      </p:ext>
    </p:extLst>
  </p:cSld>
  <p:clrMapOvr>
    <a:masterClrMapping/>
  </p:clrMapOvr>
  <mc:AlternateContent xmlns:mc="http://schemas.openxmlformats.org/markup-compatibility/2006" xmlns:p14="http://schemas.microsoft.com/office/powerpoint/2010/main">
    <mc:Choice Requires="p14">
      <p:transition spd="slow" p14:dur="2000" advTm="23712">
        <p14:prism isContent="1"/>
      </p:transition>
    </mc:Choice>
    <mc:Fallback xmlns="">
      <p:transition spd="slow" advTm="23712">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GalinaN\Pictures\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3923928" y="188640"/>
            <a:ext cx="3672408" cy="1512168"/>
          </a:xfrm>
        </p:spPr>
        <p:txBody>
          <a:bodyPr>
            <a:noAutofit/>
          </a:bodyPr>
          <a:lstStyle/>
          <a:p>
            <a:pPr>
              <a:lnSpc>
                <a:spcPct val="115000"/>
              </a:lnSpc>
              <a:spcAft>
                <a:spcPts val="1000"/>
              </a:spcAft>
            </a:pPr>
            <a:r>
              <a:rPr lang="ru-RU" sz="2400" dirty="0" smtClean="0">
                <a:solidFill>
                  <a:srgbClr val="FFFF00"/>
                </a:solidFill>
                <a:latin typeface="Arial" pitchFamily="34" charset="0"/>
                <a:ea typeface="Calibri"/>
                <a:cs typeface="Arial" pitchFamily="34" charset="0"/>
              </a:rPr>
              <a:t>          Зайцева </a:t>
            </a:r>
            <a:br>
              <a:rPr lang="ru-RU" sz="2400" dirty="0" smtClean="0">
                <a:solidFill>
                  <a:srgbClr val="FFFF00"/>
                </a:solidFill>
                <a:latin typeface="Arial" pitchFamily="34" charset="0"/>
                <a:ea typeface="Calibri"/>
                <a:cs typeface="Arial" pitchFamily="34" charset="0"/>
              </a:rPr>
            </a:br>
            <a:r>
              <a:rPr lang="ru-RU" sz="2400" dirty="0" smtClean="0">
                <a:solidFill>
                  <a:srgbClr val="FFFF00"/>
                </a:solidFill>
                <a:latin typeface="Arial" pitchFamily="34" charset="0"/>
                <a:ea typeface="Calibri"/>
                <a:cs typeface="Arial" pitchFamily="34" charset="0"/>
              </a:rPr>
              <a:t>   Мария Петровна</a:t>
            </a:r>
            <a:endParaRPr lang="ru-RU" sz="2400" dirty="0">
              <a:solidFill>
                <a:srgbClr val="FFFF00"/>
              </a:solidFill>
              <a:latin typeface="Arial" pitchFamily="34" charset="0"/>
              <a:cs typeface="Arial" pitchFamily="34" charset="0"/>
            </a:endParaRPr>
          </a:p>
        </p:txBody>
      </p:sp>
      <p:sp>
        <p:nvSpPr>
          <p:cNvPr id="3" name="Объект 2"/>
          <p:cNvSpPr>
            <a:spLocks noGrp="1"/>
          </p:cNvSpPr>
          <p:nvPr>
            <p:ph idx="1"/>
          </p:nvPr>
        </p:nvSpPr>
        <p:spPr>
          <a:xfrm>
            <a:off x="3059832" y="2024844"/>
            <a:ext cx="5832648" cy="2196245"/>
          </a:xfrm>
        </p:spPr>
        <p:txBody>
          <a:bodyPr>
            <a:normAutofit/>
          </a:bodyPr>
          <a:lstStyle/>
          <a:p>
            <a:pPr marL="0" indent="0">
              <a:buNone/>
            </a:pPr>
            <a:r>
              <a:rPr lang="ru-RU" sz="1200" b="1" dirty="0" smtClean="0">
                <a:solidFill>
                  <a:srgbClr val="FFFF00"/>
                </a:solidFill>
                <a:latin typeface="Arial" pitchFamily="34" charset="0"/>
                <a:cs typeface="Arial" pitchFamily="34" charset="0"/>
              </a:rPr>
              <a:t>          Родилась 22 июля 1915 года в </a:t>
            </a:r>
            <a:r>
              <a:rPr lang="ru-RU" sz="1200" b="1" dirty="0" err="1" smtClean="0">
                <a:solidFill>
                  <a:srgbClr val="FFFF00"/>
                </a:solidFill>
                <a:latin typeface="Arial" pitchFamily="34" charset="0"/>
                <a:cs typeface="Arial" pitchFamily="34" charset="0"/>
              </a:rPr>
              <a:t>Котельническом</a:t>
            </a:r>
            <a:r>
              <a:rPr lang="ru-RU" sz="1200" b="1" dirty="0" smtClean="0">
                <a:solidFill>
                  <a:srgbClr val="FFFF00"/>
                </a:solidFill>
                <a:latin typeface="Arial" pitchFamily="34" charset="0"/>
                <a:cs typeface="Arial" pitchFamily="34" charset="0"/>
              </a:rPr>
              <a:t> районе ныне Кировской области в крестьянской семье.</a:t>
            </a:r>
          </a:p>
          <a:p>
            <a:pPr marL="0" indent="0">
              <a:buNone/>
            </a:pPr>
            <a:r>
              <a:rPr lang="ru-RU" sz="1200" b="1" dirty="0" smtClean="0">
                <a:solidFill>
                  <a:srgbClr val="FFFF00"/>
                </a:solidFill>
                <a:latin typeface="Arial" pitchFamily="34" charset="0"/>
                <a:cs typeface="Arial" pitchFamily="34" charset="0"/>
              </a:rPr>
              <a:t>Трудовую деятельность начала с 15– </a:t>
            </a:r>
            <a:r>
              <a:rPr lang="ru-RU" sz="1200" b="1" dirty="0" err="1" smtClean="0">
                <a:solidFill>
                  <a:srgbClr val="FFFF00"/>
                </a:solidFill>
                <a:latin typeface="Arial" pitchFamily="34" charset="0"/>
                <a:cs typeface="Arial" pitchFamily="34" charset="0"/>
              </a:rPr>
              <a:t>ти</a:t>
            </a:r>
            <a:r>
              <a:rPr lang="ru-RU" sz="1200" b="1" dirty="0" smtClean="0">
                <a:solidFill>
                  <a:srgbClr val="FFFF00"/>
                </a:solidFill>
                <a:latin typeface="Arial" pitchFamily="34" charset="0"/>
                <a:cs typeface="Arial" pitchFamily="34" charset="0"/>
              </a:rPr>
              <a:t> лет. Работала дояркой в совхозе. Вышла замуж на Петра Кузина, тракториста. Брак не зарегистрировали.</a:t>
            </a:r>
          </a:p>
          <a:p>
            <a:pPr marL="0" indent="0">
              <a:buNone/>
            </a:pPr>
            <a:r>
              <a:rPr lang="ru-RU" sz="1200" b="1" dirty="0" smtClean="0">
                <a:solidFill>
                  <a:srgbClr val="FFFF00"/>
                </a:solidFill>
                <a:latin typeface="Arial" pitchFamily="34" charset="0"/>
                <a:cs typeface="Arial" pitchFamily="34" charset="0"/>
              </a:rPr>
              <a:t>В </a:t>
            </a:r>
            <a:r>
              <a:rPr lang="ru-RU" sz="1200" b="1" dirty="0">
                <a:solidFill>
                  <a:srgbClr val="FFFF00"/>
                </a:solidFill>
                <a:latin typeface="Arial" pitchFamily="34" charset="0"/>
                <a:cs typeface="Arial" pitchFamily="34" charset="0"/>
              </a:rPr>
              <a:t>конце 30-х годов молодая семья переехала в Сибирь. Сначала жили и работали  в селе Никольское </a:t>
            </a:r>
            <a:r>
              <a:rPr lang="ru-RU" sz="1200" b="1" dirty="0" err="1">
                <a:solidFill>
                  <a:srgbClr val="FFFF00"/>
                </a:solidFill>
                <a:latin typeface="Arial" pitchFamily="34" charset="0"/>
                <a:cs typeface="Arial" pitchFamily="34" charset="0"/>
              </a:rPr>
              <a:t>Тогучинского</a:t>
            </a:r>
            <a:r>
              <a:rPr lang="ru-RU" sz="1200" b="1" dirty="0">
                <a:solidFill>
                  <a:srgbClr val="FFFF00"/>
                </a:solidFill>
                <a:latin typeface="Arial" pitchFamily="34" charset="0"/>
                <a:cs typeface="Arial" pitchFamily="34" charset="0"/>
              </a:rPr>
              <a:t> района, потом в селе </a:t>
            </a:r>
            <a:r>
              <a:rPr lang="ru-RU" sz="1200" b="1" dirty="0" err="1">
                <a:solidFill>
                  <a:srgbClr val="FFFF00"/>
                </a:solidFill>
                <a:latin typeface="Arial" pitchFamily="34" charset="0"/>
                <a:cs typeface="Arial" pitchFamily="34" charset="0"/>
              </a:rPr>
              <a:t>Сарапулка</a:t>
            </a:r>
            <a:r>
              <a:rPr lang="ru-RU" sz="1200" b="1" dirty="0">
                <a:solidFill>
                  <a:srgbClr val="FFFF00"/>
                </a:solidFill>
                <a:latin typeface="Arial" pitchFamily="34" charset="0"/>
                <a:cs typeface="Arial" pitchFamily="34" charset="0"/>
              </a:rPr>
              <a:t>  (совхоз «Большевик»), </a:t>
            </a:r>
            <a:r>
              <a:rPr lang="ru-RU" sz="1200" b="1" dirty="0" err="1">
                <a:solidFill>
                  <a:srgbClr val="FFFF00"/>
                </a:solidFill>
                <a:latin typeface="Arial" pitchFamily="34" charset="0"/>
                <a:cs typeface="Arial" pitchFamily="34" charset="0"/>
              </a:rPr>
              <a:t>Мошковского</a:t>
            </a:r>
            <a:r>
              <a:rPr lang="ru-RU" sz="1200" b="1" dirty="0">
                <a:solidFill>
                  <a:srgbClr val="FFFF00"/>
                </a:solidFill>
                <a:latin typeface="Arial" pitchFamily="34" charset="0"/>
                <a:cs typeface="Arial" pitchFamily="34" charset="0"/>
              </a:rPr>
              <a:t> района. </a:t>
            </a:r>
          </a:p>
        </p:txBody>
      </p:sp>
      <p:sp>
        <p:nvSpPr>
          <p:cNvPr id="4" name="Текст 3"/>
          <p:cNvSpPr>
            <a:spLocks noGrp="1"/>
          </p:cNvSpPr>
          <p:nvPr>
            <p:ph type="body" sz="half" idx="2"/>
          </p:nvPr>
        </p:nvSpPr>
        <p:spPr>
          <a:xfrm>
            <a:off x="467544" y="3501008"/>
            <a:ext cx="8280920" cy="3106887"/>
          </a:xfrm>
        </p:spPr>
        <p:txBody>
          <a:bodyPr>
            <a:noAutofit/>
          </a:bodyPr>
          <a:lstStyle/>
          <a:p>
            <a:r>
              <a:rPr lang="ru-RU" sz="1200" b="1" dirty="0" smtClean="0">
                <a:latin typeface="Arial" pitchFamily="34" charset="0"/>
                <a:cs typeface="Arial" pitchFamily="34" charset="0"/>
              </a:rPr>
              <a:t>          </a:t>
            </a:r>
            <a:r>
              <a:rPr lang="ru-RU" sz="1200" b="1" dirty="0" smtClean="0">
                <a:solidFill>
                  <a:srgbClr val="FFFF00"/>
                </a:solidFill>
                <a:latin typeface="Arial" pitchFamily="34" charset="0"/>
                <a:cs typeface="Arial" pitchFamily="34" charset="0"/>
              </a:rPr>
              <a:t>Жизнь </a:t>
            </a:r>
            <a:r>
              <a:rPr lang="ru-RU" sz="1200" b="1" dirty="0">
                <a:solidFill>
                  <a:srgbClr val="FFFF00"/>
                </a:solidFill>
                <a:latin typeface="Arial" pitchFamily="34" charset="0"/>
                <a:cs typeface="Arial" pitchFamily="34" charset="0"/>
              </a:rPr>
              <a:t>у Марии Петровны была очень трудная. Едва стали мало-мальски жить, началась война.  Сначала Петра не брали на фронт; дети малолетние, тракторист хороший. Но когда враг подошел к Сталинграду, когда над Родиной нависла смертельная опасность, забрали всех мужчин призывного возраста. Ушел в 1942 году на фронт и Петр и в том же году погиб под Сталинградом, даже не узнав, что у него родилась еще дочь. И стала Мария Петровна в свои 37 лет солдатской вдовой, с тремя детьми: старшей дочери было четыре года, а младшая — только родилась.</a:t>
            </a:r>
          </a:p>
          <a:p>
            <a:r>
              <a:rPr lang="ru-RU" sz="1200" b="1" dirty="0">
                <a:solidFill>
                  <a:srgbClr val="FFFF00"/>
                </a:solidFill>
                <a:latin typeface="Arial" pitchFamily="34" charset="0"/>
                <a:cs typeface="Arial" pitchFamily="34" charset="0"/>
              </a:rPr>
              <a:t>Как жить? Все в войну жили голодно, а она с тремя малолетками особенно. Старший ребенок досматривал за младшими. А Мария Петровна доила совхозных коров. Ей давали немного молока для детей, хлеба по норме, картошку и овощи брали с огорода. Выжили. Кончилась война. Вернулись с фронта солдаты, стали приезжать другие. Но Мария Петровна так и осталась солдатской вдовой. Дети, едва окончив семилетнюю школу, шли работать: сначала рабочими, а уже потом получали специальность.</a:t>
            </a:r>
          </a:p>
          <a:p>
            <a:r>
              <a:rPr lang="ru-RU" sz="1200" b="1" dirty="0" smtClean="0">
                <a:solidFill>
                  <a:srgbClr val="FFFF00"/>
                </a:solidFill>
                <a:latin typeface="Arial" pitchFamily="34" charset="0"/>
                <a:cs typeface="Arial" pitchFamily="34" charset="0"/>
              </a:rPr>
              <a:t>          В </a:t>
            </a:r>
            <a:r>
              <a:rPr lang="ru-RU" sz="1200" b="1" dirty="0">
                <a:solidFill>
                  <a:srgbClr val="FFFF00"/>
                </a:solidFill>
                <a:latin typeface="Arial" pitchFamily="34" charset="0"/>
                <a:cs typeface="Arial" pitchFamily="34" charset="0"/>
              </a:rPr>
              <a:t>1958 году Мария Петровна с детьми переехала в село Раздольное, тогда это был </a:t>
            </a:r>
            <a:r>
              <a:rPr lang="ru-RU" sz="1200" b="1" dirty="0" err="1">
                <a:solidFill>
                  <a:srgbClr val="FFFF00"/>
                </a:solidFill>
                <a:latin typeface="Arial" pitchFamily="34" charset="0"/>
                <a:cs typeface="Arial" pitchFamily="34" charset="0"/>
              </a:rPr>
              <a:t>племсовхоз</a:t>
            </a:r>
            <a:r>
              <a:rPr lang="ru-RU" sz="1200" b="1" dirty="0">
                <a:solidFill>
                  <a:srgbClr val="FFFF00"/>
                </a:solidFill>
                <a:latin typeface="Arial" pitchFamily="34" charset="0"/>
                <a:cs typeface="Arial" pitchFamily="34" charset="0"/>
              </a:rPr>
              <a:t>  №655, и стала работать дояркой. Трудилась до 1970 года, т.е. до выхода на пенсию. Все годы у нее были самые высокие надои.</a:t>
            </a:r>
          </a:p>
          <a:p>
            <a:endParaRPr lang="ru-RU" sz="1200" b="1" dirty="0">
              <a:latin typeface="Arial" pitchFamily="34" charset="0"/>
              <a:cs typeface="Arial" pitchFamily="34" charset="0"/>
            </a:endParaRPr>
          </a:p>
        </p:txBody>
      </p:sp>
      <p:pic>
        <p:nvPicPr>
          <p:cNvPr id="5" name="Рисунок 4" descr="C:\Documents and Settings\1\Мои документы\Мои рисунки\Зайцева М.П..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692696"/>
            <a:ext cx="2155944" cy="26642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98688544"/>
      </p:ext>
    </p:extLst>
  </p:cSld>
  <p:clrMapOvr>
    <a:masterClrMapping/>
  </p:clrMapOvr>
  <mc:AlternateContent xmlns:mc="http://schemas.openxmlformats.org/markup-compatibility/2006" xmlns:p14="http://schemas.microsoft.com/office/powerpoint/2010/main">
    <mc:Choice Requires="p14">
      <p:transition spd="slow" p14:dur="2000" advTm="36094">
        <p14:prism isContent="1"/>
      </p:transition>
    </mc:Choice>
    <mc:Fallback xmlns="">
      <p:transition spd="slow" advTm="36094">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a:xfrm>
            <a:off x="457200" y="260648"/>
            <a:ext cx="8147248" cy="5865515"/>
          </a:xfrm>
          <a:solidFill>
            <a:srgbClr val="00B0F0"/>
          </a:solidFill>
          <a:effectLst>
            <a:softEdge rad="127000"/>
          </a:effectLst>
        </p:spPr>
        <p:txBody>
          <a:bodyPr>
            <a:normAutofit fontScale="92500"/>
          </a:bodyPr>
          <a:lstStyle/>
          <a:p>
            <a:r>
              <a:rPr lang="ru-RU" sz="1500" b="1" dirty="0" smtClean="0">
                <a:solidFill>
                  <a:srgbClr val="FFFF00"/>
                </a:solidFill>
                <a:latin typeface="Arial" pitchFamily="34" charset="0"/>
                <a:cs typeface="Arial" pitchFamily="34" charset="0"/>
              </a:rPr>
              <a:t>     Указом </a:t>
            </a:r>
            <a:r>
              <a:rPr lang="ru-RU" sz="1500" b="1" dirty="0">
                <a:solidFill>
                  <a:srgbClr val="FFFF00"/>
                </a:solidFill>
                <a:latin typeface="Arial" pitchFamily="34" charset="0"/>
                <a:cs typeface="Arial" pitchFamily="34" charset="0"/>
              </a:rPr>
              <a:t>Президиума Верховного Совета СССР от 22 марта 1966 года за выдающиеся заслуги в развитии животноводства доярке совхоза «</a:t>
            </a:r>
            <a:r>
              <a:rPr lang="ru-RU" sz="1500" b="1" dirty="0" err="1">
                <a:solidFill>
                  <a:srgbClr val="FFFF00"/>
                </a:solidFill>
                <a:latin typeface="Arial" pitchFamily="34" charset="0"/>
                <a:cs typeface="Arial" pitchFamily="34" charset="0"/>
              </a:rPr>
              <a:t>Луговской</a:t>
            </a:r>
            <a:r>
              <a:rPr lang="ru-RU" sz="1500" b="1" dirty="0">
                <a:solidFill>
                  <a:srgbClr val="FFFF00"/>
                </a:solidFill>
                <a:latin typeface="Arial" pitchFamily="34" charset="0"/>
                <a:cs typeface="Arial" pitchFamily="34" charset="0"/>
              </a:rPr>
              <a:t>» Новосибирского района Зайцевой Марии Петровне присвоено звание Героя Социалистического труда с вручением ордена Ленина и золотой медали «Серп и молот».</a:t>
            </a:r>
            <a:endParaRPr lang="ru-RU" sz="1500" dirty="0">
              <a:solidFill>
                <a:srgbClr val="FFFF00"/>
              </a:solidFill>
              <a:latin typeface="Arial" pitchFamily="34" charset="0"/>
              <a:cs typeface="Arial" pitchFamily="34" charset="0"/>
            </a:endParaRPr>
          </a:p>
          <a:p>
            <a:r>
              <a:rPr lang="ru-RU" sz="1500" dirty="0">
                <a:solidFill>
                  <a:srgbClr val="FFFF00"/>
                </a:solidFill>
                <a:latin typeface="Arial" pitchFamily="34" charset="0"/>
                <a:cs typeface="Arial" pitchFamily="34" charset="0"/>
              </a:rPr>
              <a:t>За 4 месяца в 1967году надоила от 26 коров 381 центнер молока, или по 1467 литров от каждой коровы.</a:t>
            </a:r>
          </a:p>
          <a:p>
            <a:r>
              <a:rPr lang="ru-RU" sz="1500" dirty="0" smtClean="0">
                <a:solidFill>
                  <a:srgbClr val="FFFF00"/>
                </a:solidFill>
                <a:latin typeface="Arial" pitchFamily="34" charset="0"/>
                <a:cs typeface="Arial" pitchFamily="34" charset="0"/>
              </a:rPr>
              <a:t>      После </a:t>
            </a:r>
            <a:r>
              <a:rPr lang="ru-RU" sz="1500" dirty="0">
                <a:solidFill>
                  <a:srgbClr val="FFFF00"/>
                </a:solidFill>
                <a:latin typeface="Arial" pitchFamily="34" charset="0"/>
                <a:cs typeface="Arial" pitchFamily="34" charset="0"/>
              </a:rPr>
              <a:t>присвоения звания героя Социалистического труда прибавилась и общественная работа. Она депутат сельского Совета, районного. В 1968 году Марию Петровну избирают делегатом XIV съезда профсоюзов СССР. Не умеющая читать, она всюду выступает «без бумажки». Такое признание, успехи не вскружили ей голову. Она была проста, откровенна, скромна, очень уважаема. Мария Петровна часто выступала перед школьниками и молодежью. Об этом говорят ее многочисленные Почетные грамоты «за успехи по патриотическому воспитанию молодого поколения».</a:t>
            </a:r>
          </a:p>
          <a:p>
            <a:r>
              <a:rPr lang="ru-RU" sz="1500" dirty="0" smtClean="0">
                <a:solidFill>
                  <a:srgbClr val="FFFF00"/>
                </a:solidFill>
                <a:latin typeface="Arial" pitchFamily="34" charset="0"/>
                <a:cs typeface="Arial" pitchFamily="34" charset="0"/>
              </a:rPr>
              <a:t>      Скончалась </a:t>
            </a:r>
            <a:r>
              <a:rPr lang="ru-RU" sz="1500" dirty="0">
                <a:solidFill>
                  <a:srgbClr val="FFFF00"/>
                </a:solidFill>
                <a:latin typeface="Arial" pitchFamily="34" charset="0"/>
                <a:cs typeface="Arial" pitchFamily="34" charset="0"/>
              </a:rPr>
              <a:t>15 января 1989 года.  Похоронена в селе Раздольном Новосибирского района. Прожила Мария Петровна 74 года, испытав на себе все муки и страдания, познав почет и славу, с честью выполнив свой гражданский и материнский долг, став образцом для своих детей, внуков и правнуков, оставив вечный след на Земле.</a:t>
            </a:r>
          </a:p>
          <a:p>
            <a:r>
              <a:rPr lang="ru-RU" sz="1500" dirty="0" smtClean="0">
                <a:solidFill>
                  <a:srgbClr val="FFFF00"/>
                </a:solidFill>
                <a:latin typeface="Arial" pitchFamily="34" charset="0"/>
                <a:cs typeface="Arial" pitchFamily="34" charset="0"/>
              </a:rPr>
              <a:t>     Награждена </a:t>
            </a:r>
            <a:r>
              <a:rPr lang="ru-RU" sz="1500" dirty="0">
                <a:solidFill>
                  <a:srgbClr val="FFFF00"/>
                </a:solidFill>
                <a:latin typeface="Arial" pitchFamily="34" charset="0"/>
                <a:cs typeface="Arial" pitchFamily="34" charset="0"/>
              </a:rPr>
              <a:t>орденом </a:t>
            </a:r>
            <a:r>
              <a:rPr lang="ru-RU" sz="1500" dirty="0" smtClean="0">
                <a:solidFill>
                  <a:srgbClr val="FFFF00"/>
                </a:solidFill>
                <a:latin typeface="Arial" pitchFamily="34" charset="0"/>
                <a:cs typeface="Arial" pitchFamily="34" charset="0"/>
              </a:rPr>
              <a:t>Ленина (</a:t>
            </a:r>
            <a:r>
              <a:rPr lang="ru-RU" sz="1500" dirty="0">
                <a:solidFill>
                  <a:srgbClr val="FFFF00"/>
                </a:solidFill>
                <a:latin typeface="Arial" pitchFamily="34" charset="0"/>
                <a:cs typeface="Arial" pitchFamily="34" charset="0"/>
              </a:rPr>
              <a:t>22.03.1966г), медалями.</a:t>
            </a:r>
          </a:p>
          <a:p>
            <a:r>
              <a:rPr lang="ru-RU" sz="1500" b="1" dirty="0">
                <a:solidFill>
                  <a:srgbClr val="FFFF00"/>
                </a:solidFill>
                <a:latin typeface="Arial" pitchFamily="34" charset="0"/>
                <a:cs typeface="Arial" pitchFamily="34" charset="0"/>
              </a:rPr>
              <a:t>Литература:</a:t>
            </a:r>
            <a:endParaRPr lang="ru-RU" sz="1500" dirty="0">
              <a:solidFill>
                <a:srgbClr val="FFFF00"/>
              </a:solidFill>
              <a:latin typeface="Arial" pitchFamily="34" charset="0"/>
              <a:cs typeface="Arial" pitchFamily="34" charset="0"/>
            </a:endParaRPr>
          </a:p>
          <a:p>
            <a:pPr lvl="0"/>
            <a:r>
              <a:rPr lang="ru-RU" sz="1500" b="1" dirty="0" smtClean="0">
                <a:solidFill>
                  <a:srgbClr val="FFFF00"/>
                </a:solidFill>
                <a:latin typeface="Arial" pitchFamily="34" charset="0"/>
                <a:cs typeface="Arial" pitchFamily="34" charset="0"/>
              </a:rPr>
              <a:t>      </a:t>
            </a:r>
            <a:r>
              <a:rPr lang="ru-RU" sz="1500" dirty="0" smtClean="0">
                <a:solidFill>
                  <a:srgbClr val="FFFF00"/>
                </a:solidFill>
                <a:latin typeface="Arial" pitchFamily="34" charset="0"/>
                <a:cs typeface="Arial" pitchFamily="34" charset="0"/>
              </a:rPr>
              <a:t>Звезды </a:t>
            </a:r>
            <a:r>
              <a:rPr lang="ru-RU" sz="1500" dirty="0">
                <a:solidFill>
                  <a:srgbClr val="FFFF00"/>
                </a:solidFill>
                <a:latin typeface="Arial" pitchFamily="34" charset="0"/>
                <a:cs typeface="Arial" pitchFamily="34" charset="0"/>
              </a:rPr>
              <a:t>славы </a:t>
            </a:r>
            <a:r>
              <a:rPr lang="ru-RU" sz="1500" dirty="0" err="1">
                <a:solidFill>
                  <a:srgbClr val="FFFF00"/>
                </a:solidFill>
                <a:latin typeface="Arial" pitchFamily="34" charset="0"/>
                <a:cs typeface="Arial" pitchFamily="34" charset="0"/>
              </a:rPr>
              <a:t>трудовой:сборник</a:t>
            </a:r>
            <a:r>
              <a:rPr lang="ru-RU" sz="1500" dirty="0">
                <a:solidFill>
                  <a:srgbClr val="FFFF00"/>
                </a:solidFill>
                <a:latin typeface="Arial" pitchFamily="34" charset="0"/>
                <a:cs typeface="Arial" pitchFamily="34" charset="0"/>
              </a:rPr>
              <a:t> / сост. Л. Т. Демьяненко, И. П. Иконникова. – Новосибирск, Новосибирское кн. изд-во, 1988. – 112 с.</a:t>
            </a:r>
          </a:p>
          <a:p>
            <a:pPr lvl="0"/>
            <a:r>
              <a:rPr lang="ru-RU" sz="1500" dirty="0" smtClean="0">
                <a:solidFill>
                  <a:srgbClr val="FFFF00"/>
                </a:solidFill>
                <a:latin typeface="Arial" pitchFamily="34" charset="0"/>
                <a:cs typeface="Arial" pitchFamily="34" charset="0"/>
              </a:rPr>
              <a:t>     Герои </a:t>
            </a:r>
            <a:r>
              <a:rPr lang="ru-RU" sz="1500" dirty="0">
                <a:solidFill>
                  <a:srgbClr val="FFFF00"/>
                </a:solidFill>
                <a:latin typeface="Arial" pitchFamily="34" charset="0"/>
                <a:cs typeface="Arial" pitchFamily="34" charset="0"/>
              </a:rPr>
              <a:t>Социалистического труда :справочник-указатель. – </a:t>
            </a:r>
            <a:r>
              <a:rPr lang="ru-RU" sz="1500" dirty="0" err="1">
                <a:solidFill>
                  <a:srgbClr val="FFFF00"/>
                </a:solidFill>
                <a:latin typeface="Arial" pitchFamily="34" charset="0"/>
                <a:cs typeface="Arial" pitchFamily="34" charset="0"/>
              </a:rPr>
              <a:t>Краснообск</a:t>
            </a:r>
            <a:r>
              <a:rPr lang="ru-RU" sz="1500" dirty="0">
                <a:solidFill>
                  <a:srgbClr val="FFFF00"/>
                </a:solidFill>
                <a:latin typeface="Arial" pitchFamily="34" charset="0"/>
                <a:cs typeface="Arial" pitchFamily="34" charset="0"/>
              </a:rPr>
              <a:t>, 2005. – 23 с.</a:t>
            </a:r>
          </a:p>
          <a:p>
            <a:pPr lvl="0"/>
            <a:r>
              <a:rPr lang="ru-RU" sz="1500" dirty="0" smtClean="0">
                <a:solidFill>
                  <a:srgbClr val="FFFF00"/>
                </a:solidFill>
                <a:latin typeface="Arial" pitchFamily="34" charset="0"/>
                <a:cs typeface="Arial" pitchFamily="34" charset="0"/>
              </a:rPr>
              <a:t>     Лыков</a:t>
            </a:r>
            <a:r>
              <a:rPr lang="ru-RU" sz="1500" dirty="0">
                <a:solidFill>
                  <a:srgbClr val="FFFF00"/>
                </a:solidFill>
                <a:latin typeface="Arial" pitchFamily="34" charset="0"/>
                <a:cs typeface="Arial" pitchFamily="34" charset="0"/>
              </a:rPr>
              <a:t>, А. М. След на Земле. – Новосибирск: «</a:t>
            </a:r>
            <a:r>
              <a:rPr lang="ru-RU" sz="1500" dirty="0" err="1">
                <a:solidFill>
                  <a:srgbClr val="FFFF00"/>
                </a:solidFill>
                <a:latin typeface="Arial" pitchFamily="34" charset="0"/>
                <a:cs typeface="Arial" pitchFamily="34" charset="0"/>
              </a:rPr>
              <a:t>Дюнас</a:t>
            </a:r>
            <a:r>
              <a:rPr lang="ru-RU" sz="1500" dirty="0">
                <a:solidFill>
                  <a:srgbClr val="FFFF00"/>
                </a:solidFill>
                <a:latin typeface="Arial" pitchFamily="34" charset="0"/>
                <a:cs typeface="Arial" pitchFamily="34" charset="0"/>
              </a:rPr>
              <a:t>», 2005. – 750с.</a:t>
            </a:r>
          </a:p>
          <a:p>
            <a:r>
              <a:rPr lang="ru-RU" sz="1500" dirty="0">
                <a:solidFill>
                  <a:srgbClr val="FFFF00"/>
                </a:solidFill>
                <a:latin typeface="Arial" pitchFamily="34" charset="0"/>
                <a:cs typeface="Arial" pitchFamily="34" charset="0"/>
              </a:rPr>
              <a:t> </a:t>
            </a:r>
          </a:p>
          <a:p>
            <a:r>
              <a:rPr lang="ru-RU" i="1" dirty="0">
                <a:solidFill>
                  <a:srgbClr val="FFFF00"/>
                </a:solidFill>
              </a:rPr>
              <a:t> </a:t>
            </a:r>
            <a:endParaRPr lang="ru-RU" dirty="0">
              <a:solidFill>
                <a:srgbClr val="FFFF00"/>
              </a:solidFill>
            </a:endParaRPr>
          </a:p>
          <a:p>
            <a:endParaRPr lang="ru-RU" dirty="0"/>
          </a:p>
        </p:txBody>
      </p:sp>
      <p:pic>
        <p:nvPicPr>
          <p:cNvPr id="6147"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5949280"/>
            <a:ext cx="957263"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3143501"/>
      </p:ext>
    </p:extLst>
  </p:cSld>
  <p:clrMapOvr>
    <a:masterClrMapping/>
  </p:clrMapOvr>
  <mc:AlternateContent xmlns:mc="http://schemas.openxmlformats.org/markup-compatibility/2006" xmlns:p14="http://schemas.microsoft.com/office/powerpoint/2010/main">
    <mc:Choice Requires="p14">
      <p:transition spd="slow" p14:dur="2000" advTm="30988">
        <p14:prism isContent="1"/>
      </p:transition>
    </mc:Choice>
    <mc:Fallback xmlns="">
      <p:transition spd="slow" advTm="30988">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10761"/>
          <a:stretch/>
        </p:blipFill>
        <p:spPr bwMode="auto">
          <a:xfrm>
            <a:off x="0" y="0"/>
            <a:ext cx="9136578"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3995936" y="260648"/>
            <a:ext cx="3008313" cy="1162050"/>
          </a:xfrm>
        </p:spPr>
        <p:txBody>
          <a:bodyPr>
            <a:normAutofit fontScale="90000"/>
          </a:bodyPr>
          <a:lstStyle/>
          <a:p>
            <a:r>
              <a:rPr lang="ru-RU" sz="2400" dirty="0" smtClean="0">
                <a:solidFill>
                  <a:schemeClr val="accent6">
                    <a:lumMod val="40000"/>
                    <a:lumOff val="60000"/>
                  </a:schemeClr>
                </a:solidFill>
                <a:latin typeface="Arial" pitchFamily="34" charset="0"/>
                <a:cs typeface="Arial" pitchFamily="34" charset="0"/>
              </a:rPr>
              <a:t>            </a:t>
            </a:r>
            <a:r>
              <a:rPr lang="ru-RU" sz="2400" dirty="0" smtClean="0">
                <a:solidFill>
                  <a:schemeClr val="bg1"/>
                </a:solidFill>
                <a:latin typeface="Arial" pitchFamily="34" charset="0"/>
                <a:cs typeface="Arial" pitchFamily="34" charset="0"/>
              </a:rPr>
              <a:t>Ивченко</a:t>
            </a:r>
            <a:br>
              <a:rPr lang="ru-RU" sz="2400" dirty="0" smtClean="0">
                <a:solidFill>
                  <a:schemeClr val="bg1"/>
                </a:solidFill>
                <a:latin typeface="Arial" pitchFamily="34" charset="0"/>
                <a:cs typeface="Arial" pitchFamily="34" charset="0"/>
              </a:rPr>
            </a:br>
            <a:r>
              <a:rPr lang="ru-RU" sz="2400" dirty="0" smtClean="0">
                <a:solidFill>
                  <a:schemeClr val="bg1"/>
                </a:solidFill>
                <a:latin typeface="Arial" pitchFamily="34" charset="0"/>
                <a:cs typeface="Arial" pitchFamily="34" charset="0"/>
              </a:rPr>
              <a:t> </a:t>
            </a:r>
            <a:r>
              <a:rPr lang="ru-RU" sz="2400" dirty="0">
                <a:solidFill>
                  <a:schemeClr val="bg1"/>
                </a:solidFill>
                <a:latin typeface="Arial" pitchFamily="34" charset="0"/>
                <a:cs typeface="Arial" pitchFamily="34" charset="0"/>
              </a:rPr>
              <a:t>Татьяна Петровна </a:t>
            </a:r>
          </a:p>
        </p:txBody>
      </p:sp>
      <p:sp>
        <p:nvSpPr>
          <p:cNvPr id="3" name="Объект 2"/>
          <p:cNvSpPr>
            <a:spLocks noGrp="1"/>
          </p:cNvSpPr>
          <p:nvPr>
            <p:ph idx="1"/>
          </p:nvPr>
        </p:nvSpPr>
        <p:spPr>
          <a:xfrm>
            <a:off x="3491880" y="1988840"/>
            <a:ext cx="5256584" cy="2592288"/>
          </a:xfrm>
          <a:solidFill>
            <a:schemeClr val="accent3">
              <a:lumMod val="50000"/>
            </a:schemeClr>
          </a:solidFill>
          <a:effectLst>
            <a:softEdge rad="127000"/>
          </a:effectLst>
        </p:spPr>
        <p:txBody>
          <a:bodyPr>
            <a:normAutofit/>
          </a:bodyPr>
          <a:lstStyle/>
          <a:p>
            <a:pPr marL="0" indent="0">
              <a:buNone/>
            </a:pPr>
            <a:r>
              <a:rPr lang="ru-RU" sz="1400" dirty="0" smtClean="0">
                <a:solidFill>
                  <a:schemeClr val="accent3">
                    <a:lumMod val="40000"/>
                    <a:lumOff val="60000"/>
                  </a:schemeClr>
                </a:solidFill>
              </a:rPr>
              <a:t>      </a:t>
            </a:r>
            <a:r>
              <a:rPr lang="ru-RU" sz="1400" dirty="0" smtClean="0">
                <a:solidFill>
                  <a:schemeClr val="accent3">
                    <a:lumMod val="40000"/>
                    <a:lumOff val="60000"/>
                  </a:schemeClr>
                </a:solidFill>
                <a:latin typeface="Arial" pitchFamily="34" charset="0"/>
                <a:cs typeface="Arial" pitchFamily="34" charset="0"/>
              </a:rPr>
              <a:t>Родилась </a:t>
            </a:r>
            <a:r>
              <a:rPr lang="ru-RU" sz="1400" dirty="0">
                <a:solidFill>
                  <a:schemeClr val="accent3">
                    <a:lumMod val="40000"/>
                    <a:lumOff val="60000"/>
                  </a:schemeClr>
                </a:solidFill>
                <a:latin typeface="Arial" pitchFamily="34" charset="0"/>
                <a:cs typeface="Arial" pitchFamily="34" charset="0"/>
              </a:rPr>
              <a:t>5 декабря 1924 года в селе Верх – Акимовка Брянской </a:t>
            </a:r>
            <a:r>
              <a:rPr lang="ru-RU" sz="1400" dirty="0" err="1">
                <a:solidFill>
                  <a:schemeClr val="accent3">
                    <a:lumMod val="40000"/>
                    <a:lumOff val="60000"/>
                  </a:schemeClr>
                </a:solidFill>
                <a:latin typeface="Arial" pitchFamily="34" charset="0"/>
                <a:cs typeface="Arial" pitchFamily="34" charset="0"/>
              </a:rPr>
              <a:t>области.В</a:t>
            </a:r>
            <a:r>
              <a:rPr lang="ru-RU" sz="1400" dirty="0">
                <a:solidFill>
                  <a:schemeClr val="accent3">
                    <a:lumMod val="40000"/>
                    <a:lumOff val="60000"/>
                  </a:schemeClr>
                </a:solidFill>
                <a:latin typeface="Arial" pitchFamily="34" charset="0"/>
                <a:cs typeface="Arial" pitchFamily="34" charset="0"/>
              </a:rPr>
              <a:t> 1931 году с семьей переехала в Сибирь. Зиму прожили на  Михайловском хуторе </a:t>
            </a:r>
            <a:r>
              <a:rPr lang="ru-RU" sz="1400" dirty="0" err="1">
                <a:solidFill>
                  <a:schemeClr val="accent3">
                    <a:lumMod val="40000"/>
                    <a:lumOff val="60000"/>
                  </a:schemeClr>
                </a:solidFill>
                <a:latin typeface="Arial" pitchFamily="34" charset="0"/>
                <a:cs typeface="Arial" pitchFamily="34" charset="0"/>
              </a:rPr>
              <a:t>Тогучинского</a:t>
            </a:r>
            <a:r>
              <a:rPr lang="ru-RU" sz="1400" dirty="0">
                <a:solidFill>
                  <a:schemeClr val="accent3">
                    <a:lumMod val="40000"/>
                    <a:lumOff val="60000"/>
                  </a:schemeClr>
                </a:solidFill>
                <a:latin typeface="Arial" pitchFamily="34" charset="0"/>
                <a:cs typeface="Arial" pitchFamily="34" charset="0"/>
              </a:rPr>
              <a:t> района Новосибирской области, а весной 1932 года переехали в с. </a:t>
            </a:r>
            <a:r>
              <a:rPr lang="ru-RU" sz="1400" dirty="0" err="1">
                <a:solidFill>
                  <a:schemeClr val="accent3">
                    <a:lumMod val="40000"/>
                    <a:lumOff val="60000"/>
                  </a:schemeClr>
                </a:solidFill>
                <a:latin typeface="Arial" pitchFamily="34" charset="0"/>
                <a:cs typeface="Arial" pitchFamily="34" charset="0"/>
              </a:rPr>
              <a:t>Сарапулка</a:t>
            </a:r>
            <a:r>
              <a:rPr lang="ru-RU" sz="1400" dirty="0">
                <a:solidFill>
                  <a:schemeClr val="accent3">
                    <a:lumMod val="40000"/>
                    <a:lumOff val="60000"/>
                  </a:schemeClr>
                </a:solidFill>
                <a:latin typeface="Arial" pitchFamily="34" charset="0"/>
                <a:cs typeface="Arial" pitchFamily="34" charset="0"/>
              </a:rPr>
              <a:t> </a:t>
            </a:r>
            <a:r>
              <a:rPr lang="ru-RU" sz="1400" dirty="0" err="1">
                <a:solidFill>
                  <a:schemeClr val="accent3">
                    <a:lumMod val="40000"/>
                    <a:lumOff val="60000"/>
                  </a:schemeClr>
                </a:solidFill>
                <a:latin typeface="Arial" pitchFamily="34" charset="0"/>
                <a:cs typeface="Arial" pitchFamily="34" charset="0"/>
              </a:rPr>
              <a:t>Мошковского</a:t>
            </a:r>
            <a:r>
              <a:rPr lang="ru-RU" sz="1400" dirty="0">
                <a:solidFill>
                  <a:schemeClr val="accent3">
                    <a:lumMod val="40000"/>
                    <a:lumOff val="60000"/>
                  </a:schemeClr>
                </a:solidFill>
                <a:latin typeface="Arial" pitchFamily="34" charset="0"/>
                <a:cs typeface="Arial" pitchFamily="34" charset="0"/>
              </a:rPr>
              <a:t> района. Отец и старшие дети работали в </a:t>
            </a:r>
            <a:r>
              <a:rPr lang="ru-RU" sz="1400" dirty="0" err="1">
                <a:solidFill>
                  <a:schemeClr val="accent3">
                    <a:lumMod val="40000"/>
                    <a:lumOff val="60000"/>
                  </a:schemeClr>
                </a:solidFill>
                <a:latin typeface="Arial" pitchFamily="34" charset="0"/>
                <a:cs typeface="Arial" pitchFamily="34" charset="0"/>
              </a:rPr>
              <a:t>совхозе.Те</a:t>
            </a:r>
            <a:r>
              <a:rPr lang="ru-RU" sz="1400" dirty="0">
                <a:solidFill>
                  <a:schemeClr val="accent3">
                    <a:lumMod val="40000"/>
                    <a:lumOff val="60000"/>
                  </a:schemeClr>
                </a:solidFill>
                <a:latin typeface="Arial" pitchFamily="34" charset="0"/>
                <a:cs typeface="Arial" pitchFamily="34" charset="0"/>
              </a:rPr>
              <a:t> годы для советской деревни были трудными. Татьяна, окончив начальную школу, стала работать дома по </a:t>
            </a:r>
            <a:r>
              <a:rPr lang="ru-RU" sz="1400" dirty="0">
                <a:solidFill>
                  <a:srgbClr val="CCFF99"/>
                </a:solidFill>
                <a:latin typeface="Arial" pitchFamily="34" charset="0"/>
                <a:cs typeface="Arial" pitchFamily="34" charset="0"/>
              </a:rPr>
              <a:t>хозяйству.</a:t>
            </a:r>
          </a:p>
        </p:txBody>
      </p:sp>
      <p:sp>
        <p:nvSpPr>
          <p:cNvPr id="4" name="Текст 3"/>
          <p:cNvSpPr>
            <a:spLocks noGrp="1"/>
          </p:cNvSpPr>
          <p:nvPr>
            <p:ph type="body" sz="half" idx="2"/>
          </p:nvPr>
        </p:nvSpPr>
        <p:spPr>
          <a:xfrm>
            <a:off x="395536" y="3789040"/>
            <a:ext cx="8507288" cy="2880320"/>
          </a:xfrm>
          <a:solidFill>
            <a:schemeClr val="accent3">
              <a:lumMod val="50000"/>
            </a:schemeClr>
          </a:solidFill>
          <a:effectLst>
            <a:softEdge rad="127000"/>
          </a:effectLst>
        </p:spPr>
        <p:txBody>
          <a:bodyPr>
            <a:noAutofit/>
          </a:bodyPr>
          <a:lstStyle/>
          <a:p>
            <a:r>
              <a:rPr lang="ru-RU" dirty="0" smtClean="0">
                <a:solidFill>
                  <a:schemeClr val="accent3">
                    <a:lumMod val="40000"/>
                    <a:lumOff val="60000"/>
                  </a:schemeClr>
                </a:solidFill>
                <a:latin typeface="Arial" pitchFamily="34" charset="0"/>
                <a:cs typeface="Arial" pitchFamily="34" charset="0"/>
              </a:rPr>
              <a:t>   С </a:t>
            </a:r>
            <a:r>
              <a:rPr lang="ru-RU" dirty="0">
                <a:solidFill>
                  <a:schemeClr val="accent3">
                    <a:lumMod val="40000"/>
                    <a:lumOff val="60000"/>
                  </a:schemeClr>
                </a:solidFill>
                <a:latin typeface="Arial" pitchFamily="34" charset="0"/>
                <a:cs typeface="Arial" pitchFamily="34" charset="0"/>
              </a:rPr>
              <a:t>1939 года стала работать на разных работах в совхозе «Большевик». В 1940 году стала работать прицепщицей, а когда началась война, стала работать трактористкой – пахала, сеяла, убирала урожай. 10 лет она отработала трактористкой. За добросовестный труд награждена Почетными грамотами, знаком «Отличник социалистического труда», медалью «За доблестный труд в Великой Отечественной войне 1941-1945гг</a:t>
            </a:r>
            <a:r>
              <a:rPr lang="ru-RU" dirty="0" smtClean="0">
                <a:solidFill>
                  <a:schemeClr val="accent3">
                    <a:lumMod val="40000"/>
                    <a:lumOff val="60000"/>
                  </a:schemeClr>
                </a:solidFill>
                <a:latin typeface="Arial" pitchFamily="34" charset="0"/>
                <a:cs typeface="Arial" pitchFamily="34" charset="0"/>
              </a:rPr>
              <a:t>».</a:t>
            </a:r>
          </a:p>
          <a:p>
            <a:r>
              <a:rPr lang="ru-RU" dirty="0" smtClean="0">
                <a:solidFill>
                  <a:schemeClr val="accent3">
                    <a:lumMod val="40000"/>
                    <a:lumOff val="60000"/>
                  </a:schemeClr>
                </a:solidFill>
                <a:latin typeface="Arial" pitchFamily="34" charset="0"/>
                <a:cs typeface="Arial" pitchFamily="34" charset="0"/>
              </a:rPr>
              <a:t>    В </a:t>
            </a:r>
            <a:r>
              <a:rPr lang="ru-RU" dirty="0">
                <a:solidFill>
                  <a:schemeClr val="accent3">
                    <a:lumMod val="40000"/>
                    <a:lumOff val="60000"/>
                  </a:schemeClr>
                </a:solidFill>
                <a:latin typeface="Arial" pitchFamily="34" charset="0"/>
                <a:cs typeface="Arial" pitchFamily="34" charset="0"/>
              </a:rPr>
              <a:t>марте  1949 года Татьяне Петровне стала работать свинаркой-</a:t>
            </a:r>
            <a:r>
              <a:rPr lang="ru-RU" dirty="0" err="1">
                <a:solidFill>
                  <a:schemeClr val="accent3">
                    <a:lumMod val="40000"/>
                    <a:lumOff val="60000"/>
                  </a:schemeClr>
                </a:solidFill>
                <a:latin typeface="Arial" pitchFamily="34" charset="0"/>
                <a:cs typeface="Arial" pitchFamily="34" charset="0"/>
              </a:rPr>
              <a:t>турницей</a:t>
            </a:r>
            <a:r>
              <a:rPr lang="ru-RU" dirty="0">
                <a:solidFill>
                  <a:schemeClr val="accent3">
                    <a:lumMod val="40000"/>
                    <a:lumOff val="60000"/>
                  </a:schemeClr>
                </a:solidFill>
                <a:latin typeface="Arial" pitchFamily="34" charset="0"/>
                <a:cs typeface="Arial" pitchFamily="34" charset="0"/>
              </a:rPr>
              <a:t> на свиноферме №2. Трудилась она добросовестно, с какой-то страстью, приходила на ферму раньше всех, в течение всего тура даже обедала на ферме, уходила домой поздно. Никто не устанавливал ей рабочий день. Она его определила сама -10-12 часов ежедневно, нередко без выходных. </a:t>
            </a:r>
            <a:endParaRPr lang="ru-RU" dirty="0" smtClean="0">
              <a:solidFill>
                <a:schemeClr val="accent3">
                  <a:lumMod val="40000"/>
                  <a:lumOff val="60000"/>
                </a:schemeClr>
              </a:solidFill>
              <a:latin typeface="Arial" pitchFamily="34" charset="0"/>
              <a:cs typeface="Arial" pitchFamily="34" charset="0"/>
            </a:endParaRPr>
          </a:p>
          <a:p>
            <a:r>
              <a:rPr lang="ru-RU" dirty="0" smtClean="0">
                <a:solidFill>
                  <a:schemeClr val="accent3">
                    <a:lumMod val="40000"/>
                    <a:lumOff val="60000"/>
                  </a:schemeClr>
                </a:solidFill>
                <a:latin typeface="Arial" pitchFamily="34" charset="0"/>
                <a:cs typeface="Arial" pitchFamily="34" charset="0"/>
              </a:rPr>
              <a:t>   С </a:t>
            </a:r>
            <a:r>
              <a:rPr lang="ru-RU" dirty="0">
                <a:solidFill>
                  <a:schemeClr val="accent3">
                    <a:lumMod val="40000"/>
                    <a:lumOff val="60000"/>
                  </a:schemeClr>
                </a:solidFill>
                <a:latin typeface="Arial" pitchFamily="34" charset="0"/>
                <a:cs typeface="Arial" pitchFamily="34" charset="0"/>
              </a:rPr>
              <a:t>годами мастерство росло. Пришла слава, почет и уважение в коллективе фермы и совхозе. В 1955 году ей было присвоено звание «Лучшая свинарка района». В 1958 году присвоено звание «Лучшая свинарка области» В этом же году передовая свинарка вступает в  Коммунистическую партию.</a:t>
            </a:r>
          </a:p>
        </p:txBody>
      </p:sp>
      <p:pic>
        <p:nvPicPr>
          <p:cNvPr id="6" name="Рисунок 5" descr="C:\Documents and Settings\1\Мои документы\Мои рисунки\Ивченко Т. П..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548680"/>
            <a:ext cx="2376264" cy="3096344"/>
          </a:xfrm>
          <a:prstGeom prst="rect">
            <a:avLst/>
          </a:prstGeom>
          <a:noFill/>
          <a:ln w="38100">
            <a:solidFill>
              <a:srgbClr val="92D050"/>
            </a:solidFill>
          </a:ln>
        </p:spPr>
      </p:pic>
    </p:spTree>
    <p:extLst>
      <p:ext uri="{BB962C8B-B14F-4D97-AF65-F5344CB8AC3E}">
        <p14:creationId xmlns:p14="http://schemas.microsoft.com/office/powerpoint/2010/main" val="1366560152"/>
      </p:ext>
    </p:extLst>
  </p:cSld>
  <p:clrMapOvr>
    <a:masterClrMapping/>
  </p:clrMapOvr>
  <mc:AlternateContent xmlns:mc="http://schemas.openxmlformats.org/markup-compatibility/2006" xmlns:p14="http://schemas.microsoft.com/office/powerpoint/2010/main">
    <mc:Choice Requires="p14">
      <p:transition spd="slow" p14:dur="2000" advTm="33689">
        <p14:prism isContent="1"/>
      </p:transition>
    </mc:Choice>
    <mc:Fallback xmlns="">
      <p:transition spd="slow" advTm="33689">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2700"/>
            <a:ext cx="9262045"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12874" y="152636"/>
            <a:ext cx="8219256" cy="6552728"/>
          </a:xfrm>
          <a:solidFill>
            <a:schemeClr val="accent3">
              <a:lumMod val="50000"/>
            </a:schemeClr>
          </a:solidFill>
          <a:effectLst>
            <a:softEdge rad="63500"/>
          </a:effectLst>
        </p:spPr>
        <p:txBody>
          <a:bodyPr>
            <a:noAutofit/>
          </a:bodyPr>
          <a:lstStyle/>
          <a:p>
            <a:pPr marL="0" indent="0">
              <a:buNone/>
            </a:pPr>
            <a:r>
              <a:rPr lang="ru-RU" sz="1200" dirty="0" smtClean="0">
                <a:solidFill>
                  <a:schemeClr val="bg1"/>
                </a:solidFill>
                <a:latin typeface="Arial" pitchFamily="34" charset="0"/>
                <a:cs typeface="Arial" pitchFamily="34" charset="0"/>
              </a:rPr>
              <a:t>         В </a:t>
            </a:r>
            <a:r>
              <a:rPr lang="ru-RU" sz="1200" dirty="0">
                <a:solidFill>
                  <a:schemeClr val="bg1"/>
                </a:solidFill>
                <a:latin typeface="Arial" pitchFamily="34" charset="0"/>
                <a:cs typeface="Arial" pitchFamily="34" charset="0"/>
              </a:rPr>
              <a:t>марте 1966 года самоотверженный труд Т. П. Ивченко был отмечен высшей наградой Родины – орденом Ленина. А в апреле этого года она была делегатом XXIII съезда КПСС.  8 пятилетка стала вершиной ее трудовых достижений. Она ежегодно получала по 900-930 поросят с отъемным весом 19 и более килограммов. Татьяна Петровна щедро делилась своим опытом, не боялась, что ее кто-то обгонит, затмит известность. Желающих повторить ее достижения и даже обогнать было немало. Но это оказывалось не так-то просто. В какой-то тур или даже год кое-кому удавалось осуществить свою мечту. Но за  8-ю и 9-ю пятилетки так никто и не смог ее обойти.</a:t>
            </a:r>
          </a:p>
          <a:p>
            <a:pPr marL="0" indent="0">
              <a:buNone/>
            </a:pPr>
            <a:r>
              <a:rPr lang="ru-RU" sz="1200" dirty="0">
                <a:solidFill>
                  <a:schemeClr val="bg1"/>
                </a:solidFill>
                <a:latin typeface="Arial" pitchFamily="34" charset="0"/>
                <a:cs typeface="Arial" pitchFamily="34" charset="0"/>
              </a:rPr>
              <a:t> </a:t>
            </a:r>
            <a:r>
              <a:rPr lang="ru-RU" sz="1200" dirty="0" smtClean="0">
                <a:solidFill>
                  <a:schemeClr val="bg1"/>
                </a:solidFill>
                <a:latin typeface="Arial" pitchFamily="34" charset="0"/>
                <a:cs typeface="Arial" pitchFamily="34" charset="0"/>
              </a:rPr>
              <a:t>         С </a:t>
            </a:r>
            <a:r>
              <a:rPr lang="ru-RU" sz="1200" dirty="0">
                <a:solidFill>
                  <a:schemeClr val="bg1"/>
                </a:solidFill>
                <a:latin typeface="Arial" pitchFamily="34" charset="0"/>
                <a:cs typeface="Arial" pitchFamily="34" charset="0"/>
              </a:rPr>
              <a:t>этого времени Татьяну Петровну каждый раз избирают депутатом областного Совета народных депутатов, членом райкома партии. Она постоянный участник районных областных партийно-хозяйственных активов, руководитель школы передового опыта.</a:t>
            </a:r>
          </a:p>
          <a:p>
            <a:pPr marL="0" indent="0">
              <a:buNone/>
            </a:pPr>
            <a:r>
              <a:rPr lang="ru-RU" sz="1200" dirty="0">
                <a:solidFill>
                  <a:schemeClr val="bg1"/>
                </a:solidFill>
                <a:latin typeface="Arial" pitchFamily="34" charset="0"/>
                <a:cs typeface="Arial" pitchFamily="34" charset="0"/>
              </a:rPr>
              <a:t>        За выдающиеся успехи, достигнутые в развитии сельскохозяйственного производства и выполнении пятилетнего плана продажи государству продуктов животноводства Указом Президиума Верховного Совета СССР 8 апреля 1971 года свинарке совхоза «Большевик» Новосибирского района  Татьяне Петровне Ивченко присвоено звание Героя Социалистического Труда с вручением медали «Серп и молот» и второго ордена Ленина.</a:t>
            </a:r>
          </a:p>
          <a:p>
            <a:pPr marL="0" indent="0">
              <a:buNone/>
            </a:pPr>
            <a:r>
              <a:rPr lang="ru-RU" sz="1200" dirty="0" smtClean="0">
                <a:solidFill>
                  <a:schemeClr val="bg1"/>
                </a:solidFill>
                <a:latin typeface="Arial" pitchFamily="34" charset="0"/>
                <a:cs typeface="Arial" pitchFamily="34" charset="0"/>
              </a:rPr>
              <a:t>         В </a:t>
            </a:r>
            <a:r>
              <a:rPr lang="ru-RU" sz="1200" dirty="0">
                <a:solidFill>
                  <a:schemeClr val="bg1"/>
                </a:solidFill>
                <a:latin typeface="Arial" pitchFamily="34" charset="0"/>
                <a:cs typeface="Arial" pitchFamily="34" charset="0"/>
              </a:rPr>
              <a:t>1975году была отмечена Дипломом Министерства сельского хозяйства. За трудовые достижения  в 9-й пятилетке ей был вручен Орден Октябрьской революции. Награждена медалями:</a:t>
            </a:r>
          </a:p>
          <a:p>
            <a:pPr marL="0" indent="0">
              <a:buNone/>
            </a:pPr>
            <a:r>
              <a:rPr lang="ru-RU" sz="1200" dirty="0" smtClean="0">
                <a:solidFill>
                  <a:schemeClr val="bg1"/>
                </a:solidFill>
                <a:latin typeface="Arial" pitchFamily="34" charset="0"/>
                <a:cs typeface="Arial" pitchFamily="34" charset="0"/>
              </a:rPr>
              <a:t>•      «</a:t>
            </a:r>
            <a:r>
              <a:rPr lang="ru-RU" sz="1200" dirty="0">
                <a:solidFill>
                  <a:schemeClr val="bg1"/>
                </a:solidFill>
                <a:latin typeface="Arial" pitchFamily="34" charset="0"/>
                <a:cs typeface="Arial" pitchFamily="34" charset="0"/>
              </a:rPr>
              <a:t>За доблестный труд. В ознаменование 100-летия со дня рождения В. И. Ленина»;</a:t>
            </a:r>
          </a:p>
          <a:p>
            <a:r>
              <a:rPr lang="ru-RU" sz="1200" dirty="0" smtClean="0">
                <a:solidFill>
                  <a:schemeClr val="bg1"/>
                </a:solidFill>
                <a:latin typeface="Arial" pitchFamily="34" charset="0"/>
                <a:cs typeface="Arial" pitchFamily="34" charset="0"/>
              </a:rPr>
              <a:t>«</a:t>
            </a:r>
            <a:r>
              <a:rPr lang="ru-RU" sz="1200" dirty="0">
                <a:solidFill>
                  <a:schemeClr val="bg1"/>
                </a:solidFill>
                <a:latin typeface="Arial" pitchFamily="34" charset="0"/>
                <a:cs typeface="Arial" pitchFamily="34" charset="0"/>
              </a:rPr>
              <a:t>40 лет Победы в Великой Отечественной войне. 1941-1945гг»;</a:t>
            </a:r>
          </a:p>
          <a:p>
            <a:r>
              <a:rPr lang="ru-RU" sz="1200" dirty="0" smtClean="0">
                <a:solidFill>
                  <a:schemeClr val="bg1"/>
                </a:solidFill>
                <a:latin typeface="Arial" pitchFamily="34" charset="0"/>
                <a:cs typeface="Arial" pitchFamily="34" charset="0"/>
              </a:rPr>
              <a:t>«</a:t>
            </a:r>
            <a:r>
              <a:rPr lang="ru-RU" sz="1200" dirty="0">
                <a:solidFill>
                  <a:schemeClr val="bg1"/>
                </a:solidFill>
                <a:latin typeface="Arial" pitchFamily="34" charset="0"/>
                <a:cs typeface="Arial" pitchFamily="34" charset="0"/>
              </a:rPr>
              <a:t>Ветеран труда»;</a:t>
            </a:r>
          </a:p>
          <a:p>
            <a:r>
              <a:rPr lang="ru-RU" sz="1200" dirty="0" smtClean="0">
                <a:solidFill>
                  <a:schemeClr val="bg1"/>
                </a:solidFill>
                <a:latin typeface="Arial" pitchFamily="34" charset="0"/>
                <a:cs typeface="Arial" pitchFamily="34" charset="0"/>
              </a:rPr>
              <a:t>Медалями </a:t>
            </a:r>
            <a:r>
              <a:rPr lang="ru-RU" sz="1200" dirty="0">
                <a:solidFill>
                  <a:schemeClr val="bg1"/>
                </a:solidFill>
                <a:latin typeface="Arial" pitchFamily="34" charset="0"/>
                <a:cs typeface="Arial" pitchFamily="34" charset="0"/>
              </a:rPr>
              <a:t>ВДНХ СССР (золотая, серебряная и две бронзовых)</a:t>
            </a:r>
          </a:p>
          <a:p>
            <a:r>
              <a:rPr lang="ru-RU" sz="1200" dirty="0" smtClean="0">
                <a:solidFill>
                  <a:schemeClr val="bg1"/>
                </a:solidFill>
                <a:latin typeface="Arial" pitchFamily="34" charset="0"/>
                <a:cs typeface="Arial" pitchFamily="34" charset="0"/>
              </a:rPr>
              <a:t>Знаками </a:t>
            </a:r>
            <a:r>
              <a:rPr lang="ru-RU" sz="1200" dirty="0">
                <a:solidFill>
                  <a:schemeClr val="bg1"/>
                </a:solidFill>
                <a:latin typeface="Arial" pitchFamily="34" charset="0"/>
                <a:cs typeface="Arial" pitchFamily="34" charset="0"/>
              </a:rPr>
              <a:t>«Победитель социалистического соревнования» (за ряд лет);</a:t>
            </a:r>
          </a:p>
          <a:p>
            <a:r>
              <a:rPr lang="ru-RU" sz="1200" dirty="0" smtClean="0">
                <a:solidFill>
                  <a:schemeClr val="bg1"/>
                </a:solidFill>
                <a:latin typeface="Arial" pitchFamily="34" charset="0"/>
                <a:cs typeface="Arial" pitchFamily="34" charset="0"/>
              </a:rPr>
              <a:t>«</a:t>
            </a:r>
            <a:r>
              <a:rPr lang="ru-RU" sz="1200" dirty="0">
                <a:solidFill>
                  <a:schemeClr val="bg1"/>
                </a:solidFill>
                <a:latin typeface="Arial" pitchFamily="34" charset="0"/>
                <a:cs typeface="Arial" pitchFamily="34" charset="0"/>
              </a:rPr>
              <a:t>Ударник пятилетки» (8-я, 9-я);</a:t>
            </a:r>
          </a:p>
          <a:p>
            <a:r>
              <a:rPr lang="ru-RU" sz="1200" dirty="0" smtClean="0">
                <a:solidFill>
                  <a:schemeClr val="bg1"/>
                </a:solidFill>
                <a:latin typeface="Arial" pitchFamily="34" charset="0"/>
                <a:cs typeface="Arial" pitchFamily="34" charset="0"/>
              </a:rPr>
              <a:t>Почетными </a:t>
            </a:r>
            <a:r>
              <a:rPr lang="ru-RU" sz="1200" dirty="0">
                <a:solidFill>
                  <a:schemeClr val="bg1"/>
                </a:solidFill>
                <a:latin typeface="Arial" pitchFamily="34" charset="0"/>
                <a:cs typeface="Arial" pitchFamily="34" charset="0"/>
              </a:rPr>
              <a:t>грамотами Президиума Верховного Совета СССР, Министерства сельского хозяйства, обкома КПСС и облисполкома, райкома партии и райисполкома, ценными подарками и денежными премиями. </a:t>
            </a:r>
            <a:r>
              <a:rPr lang="ru-RU" sz="1200" dirty="0" smtClean="0">
                <a:solidFill>
                  <a:schemeClr val="bg1"/>
                </a:solidFill>
                <a:latin typeface="Arial" pitchFamily="34" charset="0"/>
                <a:cs typeface="Arial" pitchFamily="34" charset="0"/>
              </a:rPr>
              <a:t>Труд </a:t>
            </a:r>
            <a:r>
              <a:rPr lang="ru-RU" sz="1200" dirty="0">
                <a:solidFill>
                  <a:schemeClr val="bg1"/>
                </a:solidFill>
                <a:latin typeface="Arial" pitchFamily="34" charset="0"/>
                <a:cs typeface="Arial" pitchFamily="34" charset="0"/>
              </a:rPr>
              <a:t>отмечен тремя орденами и Золотой Звездой. </a:t>
            </a:r>
          </a:p>
          <a:p>
            <a:pPr marL="0" indent="0">
              <a:buNone/>
            </a:pPr>
            <a:r>
              <a:rPr lang="ru-RU" sz="1200" dirty="0" smtClean="0">
                <a:solidFill>
                  <a:schemeClr val="bg1"/>
                </a:solidFill>
                <a:latin typeface="Arial" pitchFamily="34" charset="0"/>
                <a:cs typeface="Arial" pitchFamily="34" charset="0"/>
              </a:rPr>
              <a:t>       Избиралась </a:t>
            </a:r>
            <a:r>
              <a:rPr lang="ru-RU" sz="1200" dirty="0">
                <a:solidFill>
                  <a:schemeClr val="bg1"/>
                </a:solidFill>
                <a:latin typeface="Arial" pitchFamily="34" charset="0"/>
                <a:cs typeface="Arial" pitchFamily="34" charset="0"/>
              </a:rPr>
              <a:t>депутатом областного Совета.</a:t>
            </a:r>
          </a:p>
          <a:p>
            <a:pPr marL="0" indent="0">
              <a:buNone/>
            </a:pPr>
            <a:r>
              <a:rPr lang="ru-RU" sz="1200" dirty="0" smtClean="0">
                <a:solidFill>
                  <a:schemeClr val="bg1"/>
                </a:solidFill>
                <a:latin typeface="Arial" pitchFamily="34" charset="0"/>
                <a:cs typeface="Arial" pitchFamily="34" charset="0"/>
              </a:rPr>
              <a:t>       Литература:</a:t>
            </a:r>
          </a:p>
          <a:p>
            <a:r>
              <a:rPr lang="ru-RU" sz="1200" dirty="0" smtClean="0">
                <a:solidFill>
                  <a:schemeClr val="bg1"/>
                </a:solidFill>
                <a:latin typeface="Arial" pitchFamily="34" charset="0"/>
                <a:cs typeface="Arial" pitchFamily="34" charset="0"/>
              </a:rPr>
              <a:t>Звезды </a:t>
            </a:r>
            <a:r>
              <a:rPr lang="ru-RU" sz="1200" dirty="0">
                <a:solidFill>
                  <a:schemeClr val="bg1"/>
                </a:solidFill>
                <a:latin typeface="Arial" pitchFamily="34" charset="0"/>
                <a:cs typeface="Arial" pitchFamily="34" charset="0"/>
              </a:rPr>
              <a:t>славы </a:t>
            </a:r>
            <a:r>
              <a:rPr lang="ru-RU" sz="1200" dirty="0" err="1">
                <a:solidFill>
                  <a:schemeClr val="bg1"/>
                </a:solidFill>
                <a:latin typeface="Arial" pitchFamily="34" charset="0"/>
                <a:cs typeface="Arial" pitchFamily="34" charset="0"/>
              </a:rPr>
              <a:t>трудовой:сборник</a:t>
            </a:r>
            <a:r>
              <a:rPr lang="ru-RU" sz="1200" dirty="0">
                <a:solidFill>
                  <a:schemeClr val="bg1"/>
                </a:solidFill>
                <a:latin typeface="Arial" pitchFamily="34" charset="0"/>
                <a:cs typeface="Arial" pitchFamily="34" charset="0"/>
              </a:rPr>
              <a:t> / сост. Л. Т. Демьяненко, И. П. Иконникова. – Новосибирск, Новосибирское кн. изд-во, 1988. – 112 с.</a:t>
            </a:r>
          </a:p>
          <a:p>
            <a:r>
              <a:rPr lang="ru-RU" sz="1200" dirty="0" smtClean="0">
                <a:solidFill>
                  <a:schemeClr val="bg1"/>
                </a:solidFill>
                <a:latin typeface="Arial" pitchFamily="34" charset="0"/>
                <a:cs typeface="Arial" pitchFamily="34" charset="0"/>
              </a:rPr>
              <a:t>Герои </a:t>
            </a:r>
            <a:r>
              <a:rPr lang="ru-RU" sz="1200" dirty="0">
                <a:solidFill>
                  <a:schemeClr val="bg1"/>
                </a:solidFill>
                <a:latin typeface="Arial" pitchFamily="34" charset="0"/>
                <a:cs typeface="Arial" pitchFamily="34" charset="0"/>
              </a:rPr>
              <a:t>Социалистического труда :справочник-указатель. – </a:t>
            </a:r>
            <a:r>
              <a:rPr lang="ru-RU" sz="1200" dirty="0" err="1">
                <a:solidFill>
                  <a:schemeClr val="bg1"/>
                </a:solidFill>
                <a:latin typeface="Arial" pitchFamily="34" charset="0"/>
                <a:cs typeface="Arial" pitchFamily="34" charset="0"/>
              </a:rPr>
              <a:t>Краснообск</a:t>
            </a:r>
            <a:r>
              <a:rPr lang="ru-RU" sz="1200" dirty="0">
                <a:solidFill>
                  <a:schemeClr val="bg1"/>
                </a:solidFill>
                <a:latin typeface="Arial" pitchFamily="34" charset="0"/>
                <a:cs typeface="Arial" pitchFamily="34" charset="0"/>
              </a:rPr>
              <a:t>, 2005. – 23 с.</a:t>
            </a:r>
          </a:p>
          <a:p>
            <a:r>
              <a:rPr lang="ru-RU" sz="1200" dirty="0" smtClean="0">
                <a:solidFill>
                  <a:schemeClr val="bg1"/>
                </a:solidFill>
                <a:latin typeface="Arial" pitchFamily="34" charset="0"/>
                <a:cs typeface="Arial" pitchFamily="34" charset="0"/>
              </a:rPr>
              <a:t>Лыков</a:t>
            </a:r>
            <a:r>
              <a:rPr lang="ru-RU" sz="1200" dirty="0">
                <a:solidFill>
                  <a:schemeClr val="bg1"/>
                </a:solidFill>
                <a:latin typeface="Arial" pitchFamily="34" charset="0"/>
                <a:cs typeface="Arial" pitchFamily="34" charset="0"/>
              </a:rPr>
              <a:t>, А. М. След на Земле. – Новосибирск: «</a:t>
            </a:r>
            <a:r>
              <a:rPr lang="ru-RU" sz="1200" dirty="0" err="1">
                <a:solidFill>
                  <a:schemeClr val="bg1"/>
                </a:solidFill>
                <a:latin typeface="Arial" pitchFamily="34" charset="0"/>
                <a:cs typeface="Arial" pitchFamily="34" charset="0"/>
              </a:rPr>
              <a:t>Дюнас</a:t>
            </a:r>
            <a:r>
              <a:rPr lang="ru-RU" sz="1200" dirty="0">
                <a:solidFill>
                  <a:schemeClr val="bg1"/>
                </a:solidFill>
                <a:latin typeface="Arial" pitchFamily="34" charset="0"/>
                <a:cs typeface="Arial" pitchFamily="34" charset="0"/>
              </a:rPr>
              <a:t>», 2005. – 750с</a:t>
            </a:r>
            <a:r>
              <a:rPr lang="ru-RU" sz="1200" dirty="0" smtClean="0">
                <a:solidFill>
                  <a:schemeClr val="bg1"/>
                </a:solidFill>
                <a:latin typeface="Arial" pitchFamily="34" charset="0"/>
                <a:cs typeface="Arial" pitchFamily="34" charset="0"/>
              </a:rPr>
              <a:t>.</a:t>
            </a:r>
            <a:endParaRPr lang="ru-RU" sz="1200" dirty="0">
              <a:solidFill>
                <a:schemeClr val="bg1"/>
              </a:solidFill>
              <a:latin typeface="Arial" pitchFamily="34" charset="0"/>
              <a:cs typeface="Arial" pitchFamily="34" charset="0"/>
            </a:endParaRPr>
          </a:p>
        </p:txBody>
      </p:sp>
      <p:pic>
        <p:nvPicPr>
          <p:cNvPr id="717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320" y="6093296"/>
            <a:ext cx="957263"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6491836"/>
      </p:ext>
    </p:extLst>
  </p:cSld>
  <p:clrMapOvr>
    <a:masterClrMapping/>
  </p:clrMapOvr>
  <mc:AlternateContent xmlns:mc="http://schemas.openxmlformats.org/markup-compatibility/2006" xmlns:p14="http://schemas.microsoft.com/office/powerpoint/2010/main">
    <mc:Choice Requires="p14">
      <p:transition spd="slow" p14:dur="2000" advTm="38068">
        <p14:prism isContent="1"/>
      </p:transition>
    </mc:Choice>
    <mc:Fallback xmlns="">
      <p:transition spd="slow" advTm="38068">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295"/>
            <a:ext cx="9144000" cy="694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971600" y="332656"/>
            <a:ext cx="3728393" cy="792088"/>
          </a:xfrm>
          <a:solidFill>
            <a:srgbClr val="FFCC99"/>
          </a:solidFill>
          <a:effectLst>
            <a:softEdge rad="63500"/>
          </a:effectLst>
        </p:spPr>
        <p:txBody>
          <a:bodyPr>
            <a:normAutofit fontScale="90000"/>
          </a:bodyPr>
          <a:lstStyle/>
          <a:p>
            <a:r>
              <a:rPr lang="ru-RU" dirty="0">
                <a:solidFill>
                  <a:schemeClr val="accent3">
                    <a:lumMod val="50000"/>
                  </a:schemeClr>
                </a:solidFill>
              </a:rPr>
              <a:t> </a:t>
            </a:r>
            <a:r>
              <a:rPr lang="ru-RU" dirty="0" smtClean="0">
                <a:solidFill>
                  <a:schemeClr val="accent3">
                    <a:lumMod val="50000"/>
                  </a:schemeClr>
                </a:solidFill>
              </a:rPr>
              <a:t>            </a:t>
            </a:r>
            <a:r>
              <a:rPr lang="ru-RU" sz="2400" dirty="0" err="1" smtClean="0">
                <a:solidFill>
                  <a:schemeClr val="accent3">
                    <a:lumMod val="50000"/>
                  </a:schemeClr>
                </a:solidFill>
                <a:latin typeface="Arial" pitchFamily="34" charset="0"/>
                <a:cs typeface="Arial" pitchFamily="34" charset="0"/>
              </a:rPr>
              <a:t>Овчинникова</a:t>
            </a:r>
            <a:r>
              <a:rPr lang="ru-RU" sz="2400" dirty="0" smtClean="0">
                <a:solidFill>
                  <a:schemeClr val="accent3">
                    <a:lumMod val="50000"/>
                  </a:schemeClr>
                </a:solidFill>
                <a:latin typeface="Arial" pitchFamily="34" charset="0"/>
                <a:cs typeface="Arial" pitchFamily="34" charset="0"/>
              </a:rPr>
              <a:t> </a:t>
            </a:r>
            <a:br>
              <a:rPr lang="ru-RU" sz="2400" dirty="0" smtClean="0">
                <a:solidFill>
                  <a:schemeClr val="accent3">
                    <a:lumMod val="50000"/>
                  </a:schemeClr>
                </a:solidFill>
                <a:latin typeface="Arial" pitchFamily="34" charset="0"/>
                <a:cs typeface="Arial" pitchFamily="34" charset="0"/>
              </a:rPr>
            </a:br>
            <a:r>
              <a:rPr lang="ru-RU" sz="2400" dirty="0" smtClean="0">
                <a:solidFill>
                  <a:schemeClr val="accent3">
                    <a:lumMod val="50000"/>
                  </a:schemeClr>
                </a:solidFill>
                <a:latin typeface="Arial" pitchFamily="34" charset="0"/>
                <a:cs typeface="Arial" pitchFamily="34" charset="0"/>
              </a:rPr>
              <a:t>Екатерина </a:t>
            </a:r>
            <a:r>
              <a:rPr lang="ru-RU" sz="2400" dirty="0">
                <a:solidFill>
                  <a:schemeClr val="accent3">
                    <a:lumMod val="50000"/>
                  </a:schemeClr>
                </a:solidFill>
                <a:latin typeface="Arial" pitchFamily="34" charset="0"/>
                <a:cs typeface="Arial" pitchFamily="34" charset="0"/>
              </a:rPr>
              <a:t>Афанасьевна </a:t>
            </a:r>
          </a:p>
        </p:txBody>
      </p:sp>
      <p:sp>
        <p:nvSpPr>
          <p:cNvPr id="4" name="Текст 3"/>
          <p:cNvSpPr>
            <a:spLocks noGrp="1"/>
          </p:cNvSpPr>
          <p:nvPr>
            <p:ph type="body" sz="half" idx="2"/>
          </p:nvPr>
        </p:nvSpPr>
        <p:spPr>
          <a:xfrm>
            <a:off x="457200" y="1556792"/>
            <a:ext cx="4618856" cy="3312368"/>
          </a:xfrm>
          <a:solidFill>
            <a:srgbClr val="FFCC99"/>
          </a:solidFill>
          <a:effectLst>
            <a:softEdge rad="63500"/>
          </a:effectLst>
        </p:spPr>
        <p:txBody>
          <a:bodyPr>
            <a:noAutofit/>
          </a:bodyPr>
          <a:lstStyle/>
          <a:p>
            <a:r>
              <a:rPr lang="ru-RU" dirty="0" smtClean="0">
                <a:solidFill>
                  <a:schemeClr val="accent3">
                    <a:lumMod val="50000"/>
                  </a:schemeClr>
                </a:solidFill>
                <a:latin typeface="Arial" pitchFamily="34" charset="0"/>
                <a:cs typeface="Arial" pitchFamily="34" charset="0"/>
              </a:rPr>
              <a:t>      Родилась </a:t>
            </a:r>
            <a:r>
              <a:rPr lang="ru-RU" dirty="0">
                <a:solidFill>
                  <a:schemeClr val="accent3">
                    <a:lumMod val="50000"/>
                  </a:schemeClr>
                </a:solidFill>
                <a:latin typeface="Arial" pitchFamily="34" charset="0"/>
                <a:cs typeface="Arial" pitchFamily="34" charset="0"/>
              </a:rPr>
              <a:t>2 декабря 1925 года в Пермской области. Когда началась война, она успела окончить 7 классов. С 1941 года началась ее трудовая деятельность. Трудилась рабочей, потом нормировщиком на артиллерийском складе </a:t>
            </a:r>
            <a:r>
              <a:rPr lang="ru-RU" dirty="0" smtClean="0">
                <a:solidFill>
                  <a:schemeClr val="accent3">
                    <a:lumMod val="50000"/>
                  </a:schemeClr>
                </a:solidFill>
                <a:latin typeface="Arial" pitchFamily="34" charset="0"/>
                <a:cs typeface="Arial" pitchFamily="34" charset="0"/>
              </a:rPr>
              <a:t>в</a:t>
            </a:r>
          </a:p>
          <a:p>
            <a:r>
              <a:rPr lang="ru-RU" dirty="0" smtClean="0">
                <a:solidFill>
                  <a:schemeClr val="accent3">
                    <a:lumMod val="50000"/>
                  </a:schemeClr>
                </a:solidFill>
                <a:latin typeface="Arial" pitchFamily="34" charset="0"/>
                <a:cs typeface="Arial" pitchFamily="34" charset="0"/>
              </a:rPr>
              <a:t> </a:t>
            </a:r>
            <a:r>
              <a:rPr lang="ru-RU" dirty="0">
                <a:solidFill>
                  <a:schemeClr val="accent3">
                    <a:lumMod val="50000"/>
                  </a:schemeClr>
                </a:solidFill>
                <a:latin typeface="Arial" pitchFamily="34" charset="0"/>
                <a:cs typeface="Arial" pitchFamily="34" charset="0"/>
              </a:rPr>
              <a:t>г. Кунгуре. Затем учеба на </a:t>
            </a:r>
            <a:r>
              <a:rPr lang="ru-RU" dirty="0" err="1">
                <a:solidFill>
                  <a:schemeClr val="accent3">
                    <a:lumMod val="50000"/>
                  </a:schemeClr>
                </a:solidFill>
                <a:latin typeface="Arial" pitchFamily="34" charset="0"/>
                <a:cs typeface="Arial" pitchFamily="34" charset="0"/>
              </a:rPr>
              <a:t>агрофаке</a:t>
            </a:r>
            <a:r>
              <a:rPr lang="ru-RU" dirty="0">
                <a:solidFill>
                  <a:schemeClr val="accent3">
                    <a:lumMod val="50000"/>
                  </a:schemeClr>
                </a:solidFill>
                <a:latin typeface="Arial" pitchFamily="34" charset="0"/>
                <a:cs typeface="Arial" pitchFamily="34" charset="0"/>
              </a:rPr>
              <a:t> Пермского сельскохозяйственного института. По комсомольской путевке уехала в Западный Казахстан, где работала в целинном </a:t>
            </a:r>
            <a:r>
              <a:rPr lang="ru-RU" dirty="0" err="1">
                <a:solidFill>
                  <a:schemeClr val="accent3">
                    <a:lumMod val="50000"/>
                  </a:schemeClr>
                </a:solidFill>
                <a:latin typeface="Arial" pitchFamily="34" charset="0"/>
                <a:cs typeface="Arial" pitchFamily="34" charset="0"/>
              </a:rPr>
              <a:t>Чиликском</a:t>
            </a:r>
            <a:r>
              <a:rPr lang="ru-RU" dirty="0">
                <a:solidFill>
                  <a:schemeClr val="accent3">
                    <a:lumMod val="50000"/>
                  </a:schemeClr>
                </a:solidFill>
                <a:latin typeface="Arial" pitchFamily="34" charset="0"/>
                <a:cs typeface="Arial" pitchFamily="34" charset="0"/>
              </a:rPr>
              <a:t> совхозе участковым агрономом и бригадиром тракторной бригады. В 1966 году, по личной просьбе, Е. А. </a:t>
            </a:r>
            <a:r>
              <a:rPr lang="ru-RU" dirty="0" err="1">
                <a:solidFill>
                  <a:schemeClr val="accent3">
                    <a:lumMod val="50000"/>
                  </a:schemeClr>
                </a:solidFill>
                <a:latin typeface="Arial" pitchFamily="34" charset="0"/>
                <a:cs typeface="Arial" pitchFamily="34" charset="0"/>
              </a:rPr>
              <a:t>Овчинникову</a:t>
            </a:r>
            <a:r>
              <a:rPr lang="ru-RU" dirty="0">
                <a:solidFill>
                  <a:schemeClr val="accent3">
                    <a:lumMod val="50000"/>
                  </a:schemeClr>
                </a:solidFill>
                <a:latin typeface="Arial" pitchFamily="34" charset="0"/>
                <a:cs typeface="Arial" pitchFamily="34" charset="0"/>
              </a:rPr>
              <a:t> назначают директором </a:t>
            </a:r>
            <a:r>
              <a:rPr lang="ru-RU" dirty="0" smtClean="0">
                <a:solidFill>
                  <a:schemeClr val="accent3">
                    <a:lumMod val="50000"/>
                  </a:schemeClr>
                </a:solidFill>
                <a:latin typeface="Arial" pitchFamily="34" charset="0"/>
                <a:cs typeface="Arial" pitchFamily="34" charset="0"/>
              </a:rPr>
              <a:t>совхоза </a:t>
            </a:r>
            <a:r>
              <a:rPr lang="ru-RU" dirty="0">
                <a:solidFill>
                  <a:schemeClr val="accent3">
                    <a:lumMod val="50000"/>
                  </a:schemeClr>
                </a:solidFill>
                <a:latin typeface="Arial" pitchFamily="34" charset="0"/>
                <a:cs typeface="Arial" pitchFamily="34" charset="0"/>
              </a:rPr>
              <a:t>«Обской», где она проработала  15 лет. </a:t>
            </a:r>
          </a:p>
        </p:txBody>
      </p:sp>
      <p:sp>
        <p:nvSpPr>
          <p:cNvPr id="3" name="Объект 2"/>
          <p:cNvSpPr>
            <a:spLocks noGrp="1"/>
          </p:cNvSpPr>
          <p:nvPr>
            <p:ph idx="1"/>
          </p:nvPr>
        </p:nvSpPr>
        <p:spPr>
          <a:xfrm>
            <a:off x="467544" y="4581128"/>
            <a:ext cx="7920062" cy="1800200"/>
          </a:xfrm>
          <a:solidFill>
            <a:srgbClr val="FFCC99"/>
          </a:solidFill>
          <a:effectLst>
            <a:softEdge rad="63500"/>
          </a:effectLst>
        </p:spPr>
        <p:txBody>
          <a:bodyPr>
            <a:normAutofit fontScale="25000" lnSpcReduction="20000"/>
          </a:bodyPr>
          <a:lstStyle/>
          <a:p>
            <a:pPr marL="0" indent="0">
              <a:buNone/>
            </a:pPr>
            <a:r>
              <a:rPr lang="ru-RU" sz="5600" dirty="0" smtClean="0">
                <a:solidFill>
                  <a:schemeClr val="accent3">
                    <a:lumMod val="50000"/>
                  </a:schemeClr>
                </a:solidFill>
                <a:latin typeface="Arial" pitchFamily="34" charset="0"/>
                <a:cs typeface="Arial" pitchFamily="34" charset="0"/>
              </a:rPr>
              <a:t>      Все </a:t>
            </a:r>
            <a:r>
              <a:rPr lang="ru-RU" sz="5600" dirty="0">
                <a:solidFill>
                  <a:schemeClr val="accent3">
                    <a:lumMod val="50000"/>
                  </a:schemeClr>
                </a:solidFill>
                <a:latin typeface="Arial" pitchFamily="34" charset="0"/>
                <a:cs typeface="Arial" pitchFamily="34" charset="0"/>
              </a:rPr>
              <a:t>годы хозяйство было высокорентабельным. В период ее работы были построены животноводческие помещения, освоены пойменные земли, переоборудованы ремонтные базы, котельная. Появилась дорога с асфальтовым покрытием, возникли улицы с 16-квартирными домами. Были сданы в эксплуатацию новые больница и баня, две столовые, магазин, детский сад,  общежитие, комбинат бытового обслуживания. Последнее 10 лет Е. А. </a:t>
            </a:r>
            <a:r>
              <a:rPr lang="ru-RU" sz="5600" dirty="0" err="1">
                <a:solidFill>
                  <a:schemeClr val="accent3">
                    <a:lumMod val="50000"/>
                  </a:schemeClr>
                </a:solidFill>
                <a:latin typeface="Arial" pitchFamily="34" charset="0"/>
                <a:cs typeface="Arial" pitchFamily="34" charset="0"/>
              </a:rPr>
              <a:t>Овчинникова</a:t>
            </a:r>
            <a:r>
              <a:rPr lang="ru-RU" sz="5600" dirty="0">
                <a:solidFill>
                  <a:schemeClr val="accent3">
                    <a:lumMod val="50000"/>
                  </a:schemeClr>
                </a:solidFill>
                <a:latin typeface="Arial" pitchFamily="34" charset="0"/>
                <a:cs typeface="Arial" pitchFamily="34" charset="0"/>
              </a:rPr>
              <a:t> работала агрономом в Сибирском научно-исследовательском институте кормов. </a:t>
            </a:r>
          </a:p>
          <a:p>
            <a:endParaRPr lang="ru-RU" dirty="0">
              <a:solidFill>
                <a:schemeClr val="accent3">
                  <a:lumMod val="50000"/>
                </a:schemeClr>
              </a:solidFill>
            </a:endParaRPr>
          </a:p>
        </p:txBody>
      </p:sp>
      <p:pic>
        <p:nvPicPr>
          <p:cNvPr id="2051" name="Picture 3" descr="F:\вики\вики Краснообск 007.jpg"/>
          <p:cNvPicPr>
            <a:picLocks noChangeAspect="1" noChangeArrowheads="1"/>
          </p:cNvPicPr>
          <p:nvPr/>
        </p:nvPicPr>
        <p:blipFill rotWithShape="1">
          <a:blip r:embed="rId3">
            <a:extLst>
              <a:ext uri="{28A0092B-C50C-407E-A947-70E740481C1C}">
                <a14:useLocalDpi xmlns:a14="http://schemas.microsoft.com/office/drawing/2010/main" val="0"/>
              </a:ext>
            </a:extLst>
          </a:blip>
          <a:srcRect l="5629" t="33333" r="37047" b="35214"/>
          <a:stretch/>
        </p:blipFill>
        <p:spPr bwMode="auto">
          <a:xfrm>
            <a:off x="5724128" y="548680"/>
            <a:ext cx="2798440" cy="2475545"/>
          </a:xfrm>
          <a:prstGeom prst="rect">
            <a:avLst/>
          </a:prstGeom>
          <a:ln w="228600" cap="sq" cmpd="thickThin">
            <a:solidFill>
              <a:srgbClr val="FFCC99"/>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500799"/>
      </p:ext>
    </p:extLst>
  </p:cSld>
  <p:clrMapOvr>
    <a:masterClrMapping/>
  </p:clrMapOvr>
  <mc:AlternateContent xmlns:mc="http://schemas.openxmlformats.org/markup-compatibility/2006" xmlns:p14="http://schemas.microsoft.com/office/powerpoint/2010/main">
    <mc:Choice Requires="p14">
      <p:transition spd="slow" p14:dur="2000" advTm="26691">
        <p14:prism isContent="1"/>
      </p:transition>
    </mc:Choice>
    <mc:Fallback xmlns="">
      <p:transition spd="slow" advTm="26691">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038"/>
            <a:ext cx="9144000" cy="6950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1043608" y="908720"/>
            <a:ext cx="2088231" cy="526380"/>
          </a:xfrm>
          <a:solidFill>
            <a:srgbClr val="FFCC99"/>
          </a:solidFill>
          <a:effectLst>
            <a:softEdge rad="63500"/>
          </a:effectLst>
        </p:spPr>
        <p:txBody>
          <a:bodyPr>
            <a:noAutofit/>
          </a:bodyPr>
          <a:lstStyle/>
          <a:p>
            <a:r>
              <a:rPr lang="ru-RU" sz="1400" b="0" dirty="0" smtClean="0">
                <a:solidFill>
                  <a:schemeClr val="accent3">
                    <a:lumMod val="50000"/>
                  </a:schemeClr>
                </a:solidFill>
                <a:latin typeface="Arial" pitchFamily="34" charset="0"/>
                <a:cs typeface="Arial" pitchFamily="34" charset="0"/>
              </a:rPr>
              <a:t>       Е. А. </a:t>
            </a:r>
            <a:r>
              <a:rPr lang="ru-RU" sz="1400" b="0" dirty="0" err="1" smtClean="0">
                <a:solidFill>
                  <a:schemeClr val="accent3">
                    <a:lumMod val="50000"/>
                  </a:schemeClr>
                </a:solidFill>
                <a:latin typeface="Arial" pitchFamily="34" charset="0"/>
                <a:cs typeface="Arial" pitchFamily="34" charset="0"/>
              </a:rPr>
              <a:t>Овчинникова</a:t>
            </a:r>
            <a:r>
              <a:rPr lang="ru-RU" sz="1400" b="0" dirty="0" smtClean="0">
                <a:solidFill>
                  <a:schemeClr val="accent3">
                    <a:lumMod val="50000"/>
                  </a:schemeClr>
                </a:solidFill>
                <a:latin typeface="Arial" pitchFamily="34" charset="0"/>
                <a:cs typeface="Arial" pitchFamily="34" charset="0"/>
              </a:rPr>
              <a:t/>
            </a:r>
            <a:br>
              <a:rPr lang="ru-RU" sz="1400" b="0" dirty="0" smtClean="0">
                <a:solidFill>
                  <a:schemeClr val="accent3">
                    <a:lumMod val="50000"/>
                  </a:schemeClr>
                </a:solidFill>
                <a:latin typeface="Arial" pitchFamily="34" charset="0"/>
                <a:cs typeface="Arial" pitchFamily="34" charset="0"/>
              </a:rPr>
            </a:br>
            <a:r>
              <a:rPr lang="ru-RU" sz="1400" b="0" dirty="0" smtClean="0">
                <a:solidFill>
                  <a:schemeClr val="accent3">
                    <a:lumMod val="50000"/>
                  </a:schemeClr>
                </a:solidFill>
                <a:latin typeface="Arial" pitchFamily="34" charset="0"/>
                <a:cs typeface="Arial" pitchFamily="34" charset="0"/>
              </a:rPr>
              <a:t> с рабочими совхоза</a:t>
            </a:r>
            <a:endParaRPr lang="ru-RU" sz="1400" b="0" dirty="0">
              <a:solidFill>
                <a:schemeClr val="accent3">
                  <a:lumMod val="50000"/>
                </a:schemeClr>
              </a:solidFill>
              <a:latin typeface="Arial" pitchFamily="34" charset="0"/>
              <a:cs typeface="Arial" pitchFamily="34" charset="0"/>
            </a:endParaRPr>
          </a:p>
        </p:txBody>
      </p:sp>
      <p:sp>
        <p:nvSpPr>
          <p:cNvPr id="3" name="Объект 2"/>
          <p:cNvSpPr>
            <a:spLocks noGrp="1"/>
          </p:cNvSpPr>
          <p:nvPr>
            <p:ph idx="1"/>
          </p:nvPr>
        </p:nvSpPr>
        <p:spPr>
          <a:xfrm>
            <a:off x="251520" y="3573016"/>
            <a:ext cx="5111750" cy="3024337"/>
          </a:xfrm>
          <a:solidFill>
            <a:srgbClr val="FFCC99"/>
          </a:solidFill>
          <a:effectLst>
            <a:softEdge rad="63500"/>
          </a:effectLst>
        </p:spPr>
        <p:txBody>
          <a:bodyPr>
            <a:normAutofit/>
          </a:bodyPr>
          <a:lstStyle/>
          <a:p>
            <a:pPr marL="0" indent="0">
              <a:buNone/>
            </a:pPr>
            <a:r>
              <a:rPr lang="ru-RU"/>
              <a:t> </a:t>
            </a:r>
            <a:r>
              <a:rPr lang="ru-RU" smtClean="0"/>
              <a:t>   </a:t>
            </a:r>
            <a:r>
              <a:rPr lang="ru-RU" sz="1600" smtClean="0">
                <a:solidFill>
                  <a:schemeClr val="accent3">
                    <a:lumMod val="50000"/>
                  </a:schemeClr>
                </a:solidFill>
                <a:latin typeface="Arial" pitchFamily="34" charset="0"/>
                <a:cs typeface="Arial" pitchFamily="34" charset="0"/>
              </a:rPr>
              <a:t>За </a:t>
            </a:r>
            <a:r>
              <a:rPr lang="ru-RU" sz="1600" dirty="0">
                <a:solidFill>
                  <a:schemeClr val="accent3">
                    <a:lumMod val="50000"/>
                  </a:schemeClr>
                </a:solidFill>
                <a:latin typeface="Arial" pitchFamily="34" charset="0"/>
                <a:cs typeface="Arial" pitchFamily="34" charset="0"/>
              </a:rPr>
              <a:t>годы работы в Новосибирском районе </a:t>
            </a:r>
            <a:r>
              <a:rPr lang="ru-RU" sz="1600" dirty="0" smtClean="0">
                <a:solidFill>
                  <a:schemeClr val="accent3">
                    <a:lumMod val="50000"/>
                  </a:schemeClr>
                </a:solidFill>
                <a:latin typeface="Arial" pitchFamily="34" charset="0"/>
                <a:cs typeface="Arial" pitchFamily="34" charset="0"/>
              </a:rPr>
              <a:t>Екатерина Афанасьевна трижды </a:t>
            </a:r>
            <a:r>
              <a:rPr lang="ru-RU" sz="1600" dirty="0">
                <a:solidFill>
                  <a:schemeClr val="accent3">
                    <a:lumMod val="50000"/>
                  </a:schemeClr>
                </a:solidFill>
                <a:latin typeface="Arial" pitchFamily="34" charset="0"/>
                <a:cs typeface="Arial" pitchFamily="34" charset="0"/>
              </a:rPr>
              <a:t>избиралась депутатом областного Совета, неоднократно депутатом районного и </a:t>
            </a:r>
            <a:r>
              <a:rPr lang="ru-RU" sz="1600" dirty="0" err="1">
                <a:solidFill>
                  <a:schemeClr val="accent3">
                    <a:lumMod val="50000"/>
                  </a:schemeClr>
                </a:solidFill>
                <a:latin typeface="Arial" pitchFamily="34" charset="0"/>
                <a:cs typeface="Arial" pitchFamily="34" charset="0"/>
              </a:rPr>
              <a:t>Криводановского</a:t>
            </a:r>
            <a:r>
              <a:rPr lang="ru-RU" sz="1600" dirty="0">
                <a:solidFill>
                  <a:schemeClr val="accent3">
                    <a:lumMod val="50000"/>
                  </a:schemeClr>
                </a:solidFill>
                <a:latin typeface="Arial" pitchFamily="34" charset="0"/>
                <a:cs typeface="Arial" pitchFamily="34" charset="0"/>
              </a:rPr>
              <a:t> сельсовета. За многолетний добросовестный труд она отмечена правительственными наградами: орденом Трудового Красного Знамени(1971г</a:t>
            </a:r>
            <a:r>
              <a:rPr lang="ru-RU" sz="1600" dirty="0" smtClean="0">
                <a:solidFill>
                  <a:schemeClr val="accent3">
                    <a:lumMod val="50000"/>
                  </a:schemeClr>
                </a:solidFill>
                <a:latin typeface="Arial" pitchFamily="34" charset="0"/>
                <a:cs typeface="Arial" pitchFamily="34" charset="0"/>
              </a:rPr>
              <a:t>.),</a:t>
            </a:r>
          </a:p>
          <a:p>
            <a:pPr marL="0" indent="0">
              <a:buNone/>
            </a:pPr>
            <a:r>
              <a:rPr lang="ru-RU" sz="1600" dirty="0" smtClean="0">
                <a:solidFill>
                  <a:schemeClr val="accent3">
                    <a:lumMod val="50000"/>
                  </a:schemeClr>
                </a:solidFill>
                <a:latin typeface="Arial" pitchFamily="34" charset="0"/>
                <a:cs typeface="Arial" pitchFamily="34" charset="0"/>
              </a:rPr>
              <a:t> </a:t>
            </a:r>
            <a:r>
              <a:rPr lang="ru-RU" sz="1600" dirty="0">
                <a:solidFill>
                  <a:schemeClr val="accent3">
                    <a:lumMod val="50000"/>
                  </a:schemeClr>
                </a:solidFill>
                <a:latin typeface="Arial" pitchFamily="34" charset="0"/>
                <a:cs typeface="Arial" pitchFamily="34" charset="0"/>
              </a:rPr>
              <a:t>7 медалей, 2 знака, несколько медалей ВДНХ, множество Почетных грамот.</a:t>
            </a:r>
          </a:p>
        </p:txBody>
      </p:sp>
      <p:pic>
        <p:nvPicPr>
          <p:cNvPr id="3075" name="Picture 3" descr="F:\вики\вики Краснообск 008.jpg"/>
          <p:cNvPicPr>
            <a:picLocks noChangeAspect="1" noChangeArrowheads="1"/>
          </p:cNvPicPr>
          <p:nvPr/>
        </p:nvPicPr>
        <p:blipFill rotWithShape="1">
          <a:blip r:embed="rId3">
            <a:extLst>
              <a:ext uri="{28A0092B-C50C-407E-A947-70E740481C1C}">
                <a14:useLocalDpi xmlns:a14="http://schemas.microsoft.com/office/drawing/2010/main" val="0"/>
              </a:ext>
            </a:extLst>
          </a:blip>
          <a:srcRect l="32182" t="13676" r="11363" b="54701"/>
          <a:stretch/>
        </p:blipFill>
        <p:spPr bwMode="auto">
          <a:xfrm>
            <a:off x="3702319" y="260648"/>
            <a:ext cx="4686359" cy="2880320"/>
          </a:xfrm>
          <a:prstGeom prst="rect">
            <a:avLst/>
          </a:prstGeom>
          <a:ln w="228600" cap="sq" cmpd="thickThin">
            <a:solidFill>
              <a:srgbClr val="FFCC99"/>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8194" name="Picture 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6296" y="5733256"/>
            <a:ext cx="963613"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4016318"/>
      </p:ext>
    </p:extLst>
  </p:cSld>
  <p:clrMapOvr>
    <a:masterClrMapping/>
  </p:clrMapOvr>
  <mc:AlternateContent xmlns:mc="http://schemas.openxmlformats.org/markup-compatibility/2006" xmlns:p14="http://schemas.microsoft.com/office/powerpoint/2010/main">
    <mc:Choice Requires="p14">
      <p:transition spd="slow" p14:dur="2000" advTm="8369">
        <p14:prism isContent="1"/>
      </p:transition>
    </mc:Choice>
    <mc:Fallback xmlns="">
      <p:transition spd="slow" advTm="8369">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123" name="Picture 3" descr="C:\Users\GalinaN\Pictures\пшеница.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GalinaN\Pictures\102075_w640_h640_shutterstock198569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0"/>
            <a:ext cx="939653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3575050" y="548680"/>
            <a:ext cx="5111750" cy="4032447"/>
          </a:xfrm>
        </p:spPr>
        <p:txBody>
          <a:bodyPr>
            <a:noAutofit/>
          </a:bodyPr>
          <a:lstStyle/>
          <a:p>
            <a:pPr marL="0" indent="0">
              <a:buNone/>
            </a:pPr>
            <a:r>
              <a:rPr lang="ru-RU" sz="2400" dirty="0" smtClean="0">
                <a:solidFill>
                  <a:schemeClr val="bg2">
                    <a:lumMod val="50000"/>
                  </a:schemeClr>
                </a:solidFill>
                <a:latin typeface="Arial" pitchFamily="34" charset="0"/>
                <a:cs typeface="Arial" pitchFamily="34" charset="0"/>
              </a:rPr>
              <a:t>             </a:t>
            </a:r>
            <a:r>
              <a:rPr lang="ru-RU" sz="2400" dirty="0">
                <a:solidFill>
                  <a:schemeClr val="bg2">
                    <a:lumMod val="50000"/>
                  </a:schemeClr>
                </a:solidFill>
                <a:latin typeface="Arial" pitchFamily="34" charset="0"/>
                <a:cs typeface="Arial" pitchFamily="34" charset="0"/>
              </a:rPr>
              <a:t>Гончаров</a:t>
            </a:r>
          </a:p>
          <a:p>
            <a:pPr marL="0" indent="0">
              <a:buNone/>
            </a:pPr>
            <a:r>
              <a:rPr lang="ru-RU" sz="2400" dirty="0" smtClean="0">
                <a:solidFill>
                  <a:schemeClr val="bg2">
                    <a:lumMod val="50000"/>
                  </a:schemeClr>
                </a:solidFill>
                <a:latin typeface="Arial" pitchFamily="34" charset="0"/>
                <a:cs typeface="Arial" pitchFamily="34" charset="0"/>
              </a:rPr>
              <a:t>     Петр Лазаревич</a:t>
            </a:r>
          </a:p>
          <a:p>
            <a:pPr marL="0" indent="0">
              <a:buNone/>
            </a:pPr>
            <a:r>
              <a:rPr lang="ru-RU" sz="2400" dirty="0" smtClean="0">
                <a:solidFill>
                  <a:schemeClr val="bg1"/>
                </a:solidFill>
                <a:latin typeface="Arial" pitchFamily="34" charset="0"/>
                <a:cs typeface="Arial" pitchFamily="34" charset="0"/>
              </a:rPr>
              <a:t>  </a:t>
            </a:r>
          </a:p>
          <a:p>
            <a:pPr marL="0" indent="0">
              <a:buNone/>
            </a:pPr>
            <a:r>
              <a:rPr lang="ru-RU" sz="1400" dirty="0" smtClean="0">
                <a:solidFill>
                  <a:srgbClr val="002060"/>
                </a:solidFill>
                <a:latin typeface="Arial" pitchFamily="34" charset="0"/>
                <a:cs typeface="Arial" pitchFamily="34" charset="0"/>
              </a:rPr>
              <a:t>   </a:t>
            </a:r>
            <a:r>
              <a:rPr lang="ru-RU" sz="1600" dirty="0" smtClean="0">
                <a:solidFill>
                  <a:srgbClr val="002060"/>
                </a:solidFill>
                <a:latin typeface="Arial" pitchFamily="34" charset="0"/>
                <a:cs typeface="Arial" pitchFamily="34" charset="0"/>
              </a:rPr>
              <a:t>Родился </a:t>
            </a:r>
            <a:r>
              <a:rPr lang="ru-RU" sz="1600" dirty="0">
                <a:solidFill>
                  <a:srgbClr val="002060"/>
                </a:solidFill>
                <a:latin typeface="Arial" pitchFamily="34" charset="0"/>
                <a:cs typeface="Arial" pitchFamily="34" charset="0"/>
              </a:rPr>
              <a:t>2 февраля 1929 году в д. Ново-Троицк </a:t>
            </a:r>
            <a:r>
              <a:rPr lang="ru-RU" sz="1600" dirty="0" err="1">
                <a:solidFill>
                  <a:srgbClr val="002060"/>
                </a:solidFill>
                <a:latin typeface="Arial" pitchFamily="34" charset="0"/>
                <a:cs typeface="Arial" pitchFamily="34" charset="0"/>
              </a:rPr>
              <a:t>Канского</a:t>
            </a:r>
            <a:r>
              <a:rPr lang="ru-RU" sz="1600" dirty="0">
                <a:solidFill>
                  <a:srgbClr val="002060"/>
                </a:solidFill>
                <a:latin typeface="Arial" pitchFamily="34" charset="0"/>
                <a:cs typeface="Arial" pitchFamily="34" charset="0"/>
              </a:rPr>
              <a:t> района Красноярского края. П. Л. Гончаров -  доктор сельскохозяйственных наук, видный сибирский селекционер и организатор науки. </a:t>
            </a:r>
          </a:p>
          <a:p>
            <a:pPr marL="0" indent="0">
              <a:buNone/>
            </a:pPr>
            <a:r>
              <a:rPr lang="ru-RU" sz="1600" dirty="0">
                <a:solidFill>
                  <a:srgbClr val="002060"/>
                </a:solidFill>
                <a:latin typeface="Arial" pitchFamily="34" charset="0"/>
                <a:cs typeface="Arial" pitchFamily="34" charset="0"/>
              </a:rPr>
              <a:t>	Вице-президент РАСХН, академик РАСХН, почетный академик АН Республики Саха (Якутия), член Монгольской академии сельскохозяйственных и естественных наук, Казахской академии сельскохозяйственных наук, заслуженный деятель науки РФ, заслуженный деятель науки Республики Бурятия, почетный деятель сельскохозяйственной и пищевой промышленности Монголии. </a:t>
            </a:r>
          </a:p>
          <a:p>
            <a:endParaRPr lang="ru-RU" sz="1400" dirty="0">
              <a:solidFill>
                <a:schemeClr val="bg1"/>
              </a:solidFill>
              <a:latin typeface="Arial" pitchFamily="34" charset="0"/>
              <a:cs typeface="Arial" pitchFamily="34" charset="0"/>
            </a:endParaRPr>
          </a:p>
        </p:txBody>
      </p:sp>
      <p:sp>
        <p:nvSpPr>
          <p:cNvPr id="4" name="Текст 3"/>
          <p:cNvSpPr>
            <a:spLocks noGrp="1"/>
          </p:cNvSpPr>
          <p:nvPr>
            <p:ph type="body" sz="half" idx="2"/>
          </p:nvPr>
        </p:nvSpPr>
        <p:spPr>
          <a:xfrm>
            <a:off x="457200" y="5445224"/>
            <a:ext cx="8219256" cy="1080120"/>
          </a:xfrm>
          <a:solidFill>
            <a:srgbClr val="FAAD50"/>
          </a:solidFill>
        </p:spPr>
        <p:txBody>
          <a:bodyPr>
            <a:normAutofit lnSpcReduction="10000"/>
          </a:bodyPr>
          <a:lstStyle/>
          <a:p>
            <a:r>
              <a:rPr lang="ru-RU" b="1" dirty="0" smtClean="0">
                <a:solidFill>
                  <a:srgbClr val="993300"/>
                </a:solidFill>
                <a:latin typeface="Arial" pitchFamily="34" charset="0"/>
                <a:cs typeface="Arial" pitchFamily="34" charset="0"/>
              </a:rPr>
              <a:t>      Американским </a:t>
            </a:r>
            <a:r>
              <a:rPr lang="ru-RU" b="1" dirty="0">
                <a:solidFill>
                  <a:srgbClr val="993300"/>
                </a:solidFill>
                <a:latin typeface="Arial" pitchFamily="34" charset="0"/>
                <a:cs typeface="Arial" pitchFamily="34" charset="0"/>
              </a:rPr>
              <a:t>биографическим институтом номинирован как «Человек года 2001», имеет диплом «2000 выдающихся интеллектуалов 20-го столетия», Кембридж, 14 ноября </a:t>
            </a:r>
            <a:r>
              <a:rPr lang="ru-RU" b="1" dirty="0" smtClean="0">
                <a:solidFill>
                  <a:srgbClr val="993300"/>
                </a:solidFill>
                <a:latin typeface="Arial" pitchFamily="34" charset="0"/>
                <a:cs typeface="Arial" pitchFamily="34" charset="0"/>
              </a:rPr>
              <a:t>2001г. В </a:t>
            </a:r>
            <a:r>
              <a:rPr lang="ru-RU" b="1" dirty="0">
                <a:solidFill>
                  <a:srgbClr val="993300"/>
                </a:solidFill>
                <a:latin typeface="Arial" pitchFamily="34" charset="0"/>
                <a:cs typeface="Arial" pitchFamily="34" charset="0"/>
              </a:rPr>
              <a:t>1999г в его честь алмазу Якутии весом в 51,81 карата присвоено имя «Петр Гончаров». В 2002г. удостоен звания кавалер Золотого почетного знака «Достояние Сибири».</a:t>
            </a:r>
          </a:p>
          <a:p>
            <a:endParaRPr lang="ru-RU" b="1" i="1" dirty="0">
              <a:solidFill>
                <a:schemeClr val="bg1"/>
              </a:solidFill>
            </a:endParaRPr>
          </a:p>
        </p:txBody>
      </p:sp>
      <p:pic>
        <p:nvPicPr>
          <p:cNvPr id="2050" name="Picture 2" descr="C:\Users\GalinaN\Desktop\Советы депутатов\Фото Ученых - депутатов\img3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332656"/>
            <a:ext cx="2782887" cy="3535363"/>
          </a:xfrm>
          <a:prstGeom prst="rect">
            <a:avLst/>
          </a:prstGeom>
          <a:noFill/>
          <a:ln w="57150">
            <a:solidFill>
              <a:srgbClr val="0066FF"/>
            </a:solidFill>
          </a:ln>
          <a:scene3d>
            <a:camera prst="perspectiveRigh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317827"/>
      </p:ext>
    </p:extLst>
  </p:cSld>
  <p:clrMapOvr>
    <a:masterClrMapping/>
  </p:clrMapOvr>
  <mc:AlternateContent xmlns:mc="http://schemas.openxmlformats.org/markup-compatibility/2006" xmlns:p14="http://schemas.microsoft.com/office/powerpoint/2010/main">
    <mc:Choice Requires="p14">
      <p:transition spd="slow" p14:dur="2000" advTm="17811">
        <p14:prism isContent="1"/>
      </p:transition>
    </mc:Choice>
    <mc:Fallback xmlns="">
      <p:transition spd="slow" advTm="17811">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67544" y="188640"/>
            <a:ext cx="5184576" cy="3416320"/>
          </a:xfrm>
          <a:prstGeom prst="rect">
            <a:avLst/>
          </a:prstGeom>
        </p:spPr>
        <p:txBody>
          <a:bodyPr wrap="square">
            <a:spAutoFit/>
          </a:bodyPr>
          <a:lstStyle/>
          <a:p>
            <a:pPr algn="just"/>
            <a:r>
              <a:rPr lang="ru-RU" dirty="0" smtClean="0">
                <a:solidFill>
                  <a:schemeClr val="bg1"/>
                </a:solidFill>
                <a:latin typeface="Times New Roman"/>
                <a:ea typeface="Times New Roman"/>
              </a:rPr>
              <a:t>    </a:t>
            </a:r>
            <a:r>
              <a:rPr lang="ru-RU" dirty="0" smtClean="0">
                <a:solidFill>
                  <a:schemeClr val="bg1"/>
                </a:solidFill>
                <a:latin typeface="Arial" pitchFamily="34" charset="0"/>
                <a:ea typeface="Times New Roman"/>
                <a:cs typeface="Arial" pitchFamily="34" charset="0"/>
              </a:rPr>
              <a:t>В </a:t>
            </a:r>
            <a:r>
              <a:rPr lang="ru-RU" dirty="0">
                <a:solidFill>
                  <a:schemeClr val="bg1"/>
                </a:solidFill>
                <a:latin typeface="Arial" pitchFamily="34" charset="0"/>
                <a:ea typeface="Times New Roman"/>
                <a:cs typeface="Arial" pitchFamily="34" charset="0"/>
              </a:rPr>
              <a:t>этом году </a:t>
            </a:r>
            <a:r>
              <a:rPr lang="ru-RU" dirty="0">
                <a:solidFill>
                  <a:srgbClr val="FF0000"/>
                </a:solidFill>
                <a:latin typeface="Arial" pitchFamily="34" charset="0"/>
                <a:ea typeface="Times New Roman"/>
                <a:cs typeface="Arial" pitchFamily="34" charset="0"/>
              </a:rPr>
              <a:t>Новосибирская </a:t>
            </a:r>
            <a:r>
              <a:rPr lang="ru-RU" dirty="0" smtClean="0">
                <a:solidFill>
                  <a:srgbClr val="FF0000"/>
                </a:solidFill>
                <a:latin typeface="Arial" pitchFamily="34" charset="0"/>
                <a:ea typeface="Times New Roman"/>
                <a:cs typeface="Arial" pitchFamily="34" charset="0"/>
              </a:rPr>
              <a:t>область </a:t>
            </a:r>
            <a:r>
              <a:rPr lang="ru-RU" dirty="0" smtClean="0">
                <a:solidFill>
                  <a:schemeClr val="bg1"/>
                </a:solidFill>
                <a:latin typeface="Arial" pitchFamily="34" charset="0"/>
                <a:ea typeface="Times New Roman"/>
                <a:cs typeface="Arial" pitchFamily="34" charset="0"/>
              </a:rPr>
              <a:t>празднует своё </a:t>
            </a:r>
            <a:r>
              <a:rPr lang="ru-RU" dirty="0">
                <a:solidFill>
                  <a:srgbClr val="FF0000"/>
                </a:solidFill>
                <a:latin typeface="Arial" pitchFamily="34" charset="0"/>
                <a:ea typeface="Times New Roman"/>
                <a:cs typeface="Arial" pitchFamily="34" charset="0"/>
              </a:rPr>
              <a:t>75-летие. </a:t>
            </a:r>
            <a:br>
              <a:rPr lang="ru-RU" dirty="0">
                <a:solidFill>
                  <a:srgbClr val="FF0000"/>
                </a:solidFill>
                <a:latin typeface="Arial" pitchFamily="34" charset="0"/>
                <a:ea typeface="Times New Roman"/>
                <a:cs typeface="Arial" pitchFamily="34" charset="0"/>
              </a:rPr>
            </a:br>
            <a:r>
              <a:rPr lang="ru-RU" dirty="0" smtClean="0">
                <a:solidFill>
                  <a:schemeClr val="bg1"/>
                </a:solidFill>
                <a:latin typeface="Arial" pitchFamily="34" charset="0"/>
                <a:ea typeface="Times New Roman"/>
                <a:cs typeface="Arial" pitchFamily="34" charset="0"/>
              </a:rPr>
              <a:t>Неотъемлемым участником </a:t>
            </a:r>
            <a:r>
              <a:rPr lang="ru-RU" dirty="0">
                <a:solidFill>
                  <a:schemeClr val="bg1"/>
                </a:solidFill>
                <a:latin typeface="Arial" pitchFamily="34" charset="0"/>
                <a:ea typeface="Times New Roman"/>
                <a:cs typeface="Arial" pitchFamily="34" charset="0"/>
              </a:rPr>
              <a:t>самых важных событий в развитии области был областной </a:t>
            </a:r>
            <a:r>
              <a:rPr lang="ru-RU" dirty="0" smtClean="0">
                <a:solidFill>
                  <a:schemeClr val="bg1"/>
                </a:solidFill>
                <a:latin typeface="Arial" pitchFamily="34" charset="0"/>
                <a:ea typeface="Times New Roman"/>
                <a:cs typeface="Arial" pitchFamily="34" charset="0"/>
              </a:rPr>
              <a:t>законодательный </a:t>
            </a:r>
            <a:r>
              <a:rPr lang="ru-RU" dirty="0">
                <a:solidFill>
                  <a:schemeClr val="bg1"/>
                </a:solidFill>
                <a:latin typeface="Arial" pitchFamily="34" charset="0"/>
                <a:ea typeface="Times New Roman"/>
                <a:cs typeface="Arial" pitchFamily="34" charset="0"/>
              </a:rPr>
              <a:t>орган власти. Его история – </a:t>
            </a:r>
            <a:r>
              <a:rPr lang="ru-RU" dirty="0" smtClean="0">
                <a:solidFill>
                  <a:schemeClr val="bg1"/>
                </a:solidFill>
                <a:latin typeface="Arial" pitchFamily="34" charset="0"/>
                <a:ea typeface="Times New Roman"/>
                <a:cs typeface="Arial" pitchFamily="34" charset="0"/>
              </a:rPr>
              <a:t>это отражение </a:t>
            </a:r>
            <a:r>
              <a:rPr lang="ru-RU" dirty="0">
                <a:solidFill>
                  <a:schemeClr val="bg1"/>
                </a:solidFill>
                <a:latin typeface="Arial" pitchFamily="34" charset="0"/>
                <a:ea typeface="Times New Roman"/>
                <a:cs typeface="Arial" pitchFamily="34" charset="0"/>
              </a:rPr>
              <a:t>истории </a:t>
            </a:r>
            <a:r>
              <a:rPr lang="ru-RU" dirty="0" smtClean="0">
                <a:solidFill>
                  <a:schemeClr val="bg1"/>
                </a:solidFill>
                <a:latin typeface="Arial" pitchFamily="34" charset="0"/>
                <a:ea typeface="Times New Roman"/>
                <a:cs typeface="Arial" pitchFamily="34" charset="0"/>
              </a:rPr>
              <a:t>области.     </a:t>
            </a:r>
          </a:p>
          <a:p>
            <a:pPr algn="just"/>
            <a:r>
              <a:rPr lang="ru-RU" dirty="0" smtClean="0">
                <a:solidFill>
                  <a:schemeClr val="bg1"/>
                </a:solidFill>
                <a:latin typeface="Arial" pitchFamily="34" charset="0"/>
                <a:ea typeface="Times New Roman"/>
                <a:cs typeface="Arial" pitchFamily="34" charset="0"/>
              </a:rPr>
              <a:t>               В </a:t>
            </a:r>
            <a:r>
              <a:rPr lang="ru-RU" dirty="0">
                <a:solidFill>
                  <a:schemeClr val="bg1"/>
                </a:solidFill>
                <a:latin typeface="Arial" pitchFamily="34" charset="0"/>
                <a:ea typeface="Times New Roman"/>
                <a:cs typeface="Arial" pitchFamily="34" charset="0"/>
              </a:rPr>
              <a:t>1937 году Новосибирская область получила </a:t>
            </a:r>
            <a:r>
              <a:rPr lang="ru-RU" dirty="0" smtClean="0">
                <a:solidFill>
                  <a:schemeClr val="bg1"/>
                </a:solidFill>
                <a:latin typeface="Arial" pitchFamily="34" charset="0"/>
                <a:ea typeface="Times New Roman"/>
                <a:cs typeface="Arial" pitchFamily="34" charset="0"/>
              </a:rPr>
              <a:t>статус самостоятельной </a:t>
            </a:r>
            <a:r>
              <a:rPr lang="ru-RU" dirty="0">
                <a:solidFill>
                  <a:schemeClr val="bg1"/>
                </a:solidFill>
                <a:latin typeface="Arial" pitchFamily="34" charset="0"/>
                <a:ea typeface="Times New Roman"/>
                <a:cs typeface="Arial" pitchFamily="34" charset="0"/>
              </a:rPr>
              <a:t>административно-территориальной единицы страны. Но </a:t>
            </a:r>
            <a:r>
              <a:rPr lang="ru-RU" dirty="0" smtClean="0">
                <a:solidFill>
                  <a:schemeClr val="bg1"/>
                </a:solidFill>
                <a:latin typeface="Arial" pitchFamily="34" charset="0"/>
                <a:ea typeface="Times New Roman"/>
                <a:cs typeface="Arial" pitchFamily="34" charset="0"/>
              </a:rPr>
              <a:t>законодательный </a:t>
            </a:r>
            <a:r>
              <a:rPr lang="ru-RU" dirty="0">
                <a:solidFill>
                  <a:schemeClr val="bg1"/>
                </a:solidFill>
                <a:latin typeface="Arial" pitchFamily="34" charset="0"/>
                <a:ea typeface="Times New Roman"/>
                <a:cs typeface="Arial" pitchFamily="34" charset="0"/>
              </a:rPr>
              <a:t>орган новой области - областной Совет – был сформирован только в </a:t>
            </a:r>
            <a:r>
              <a:rPr lang="ru-RU" dirty="0">
                <a:solidFill>
                  <a:srgbClr val="FF0000"/>
                </a:solidFill>
                <a:latin typeface="Arial" pitchFamily="34" charset="0"/>
                <a:ea typeface="Times New Roman"/>
                <a:cs typeface="Arial" pitchFamily="34" charset="0"/>
              </a:rPr>
              <a:t>1939</a:t>
            </a:r>
            <a:r>
              <a:rPr lang="ru-RU" dirty="0">
                <a:solidFill>
                  <a:srgbClr val="C00000"/>
                </a:solidFill>
                <a:latin typeface="Arial" pitchFamily="34" charset="0"/>
                <a:ea typeface="Times New Roman"/>
                <a:cs typeface="Arial" pitchFamily="34" charset="0"/>
              </a:rPr>
              <a:t> </a:t>
            </a:r>
            <a:r>
              <a:rPr lang="ru-RU" dirty="0">
                <a:solidFill>
                  <a:schemeClr val="bg1"/>
                </a:solidFill>
                <a:latin typeface="Arial" pitchFamily="34" charset="0"/>
                <a:ea typeface="Times New Roman"/>
                <a:cs typeface="Arial" pitchFamily="34" charset="0"/>
              </a:rPr>
              <a:t>году</a:t>
            </a:r>
            <a:r>
              <a:rPr lang="ru-RU" dirty="0" smtClean="0">
                <a:solidFill>
                  <a:schemeClr val="bg1"/>
                </a:solidFill>
                <a:latin typeface="Arial" pitchFamily="34" charset="0"/>
                <a:ea typeface="Times New Roman"/>
                <a:cs typeface="Arial" pitchFamily="34" charset="0"/>
              </a:rPr>
              <a:t>.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3640" y="-2414"/>
            <a:ext cx="3312730" cy="32034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89745" y="3604960"/>
            <a:ext cx="8816625" cy="3139321"/>
          </a:xfrm>
          <a:prstGeom prst="rect">
            <a:avLst/>
          </a:prstGeom>
        </p:spPr>
        <p:txBody>
          <a:bodyPr wrap="square">
            <a:spAutoFit/>
          </a:bodyPr>
          <a:lstStyle/>
          <a:p>
            <a:pPr lvl="0" algn="just"/>
            <a:r>
              <a:rPr lang="ru-RU" dirty="0">
                <a:solidFill>
                  <a:prstClr val="black"/>
                </a:solidFill>
                <a:latin typeface="Times New Roman"/>
                <a:ea typeface="Times New Roman"/>
              </a:rPr>
              <a:t> </a:t>
            </a:r>
            <a:r>
              <a:rPr lang="ru-RU" dirty="0" smtClean="0">
                <a:solidFill>
                  <a:prstClr val="black"/>
                </a:solidFill>
                <a:latin typeface="Times New Roman"/>
                <a:ea typeface="Times New Roman"/>
              </a:rPr>
              <a:t>    </a:t>
            </a:r>
            <a:r>
              <a:rPr lang="ru-RU" dirty="0" smtClean="0">
                <a:solidFill>
                  <a:srgbClr val="FF0000"/>
                </a:solidFill>
                <a:latin typeface="Arial" pitchFamily="34" charset="0"/>
                <a:ea typeface="Times New Roman"/>
                <a:cs typeface="Arial" pitchFamily="34" charset="0"/>
              </a:rPr>
              <a:t>22 </a:t>
            </a:r>
            <a:r>
              <a:rPr lang="ru-RU" dirty="0">
                <a:solidFill>
                  <a:srgbClr val="FF0000"/>
                </a:solidFill>
                <a:latin typeface="Arial" pitchFamily="34" charset="0"/>
                <a:ea typeface="Times New Roman"/>
                <a:cs typeface="Arial" pitchFamily="34" charset="0"/>
              </a:rPr>
              <a:t>февраля 1939 г. </a:t>
            </a:r>
            <a:r>
              <a:rPr lang="ru-RU" dirty="0">
                <a:solidFill>
                  <a:schemeClr val="bg1"/>
                </a:solidFill>
                <a:latin typeface="Arial" pitchFamily="34" charset="0"/>
                <a:ea typeface="Times New Roman"/>
                <a:cs typeface="Arial" pitchFamily="34" charset="0"/>
              </a:rPr>
              <a:t>вышел Указ об образовании в составе  нашей области </a:t>
            </a:r>
            <a:r>
              <a:rPr lang="ru-RU" dirty="0">
                <a:solidFill>
                  <a:srgbClr val="FF0000"/>
                </a:solidFill>
                <a:latin typeface="Arial" pitchFamily="34" charset="0"/>
                <a:ea typeface="Times New Roman"/>
                <a:cs typeface="Arial" pitchFamily="34" charset="0"/>
              </a:rPr>
              <a:t>Новосибирского района. </a:t>
            </a:r>
            <a:r>
              <a:rPr lang="ru-RU" dirty="0">
                <a:solidFill>
                  <a:schemeClr val="bg1"/>
                </a:solidFill>
                <a:latin typeface="Arial" pitchFamily="34" charset="0"/>
                <a:ea typeface="Times New Roman"/>
                <a:cs typeface="Arial" pitchFamily="34" charset="0"/>
              </a:rPr>
              <a:t>В этом же году в районе был создан Совет депутатов трудящихся, а на предприятиях, заводах и колхозах – депутатские секции, которые организовывали работу на местах по различным направлениям. На заседаниях депутатских секций поднимались вопросы жизненного характера: борьба с эпидемией тифа, санитарное состояние сёл, обеспечение школ дровами, воспитание детей, снабжение продовольствием и другие. </a:t>
            </a:r>
          </a:p>
          <a:p>
            <a:pPr lvl="0" algn="just"/>
            <a:r>
              <a:rPr lang="ru-RU" dirty="0">
                <a:solidFill>
                  <a:schemeClr val="bg1"/>
                </a:solidFill>
                <a:latin typeface="Arial" pitchFamily="34" charset="0"/>
                <a:ea typeface="Times New Roman"/>
                <a:cs typeface="Arial" pitchFamily="34" charset="0"/>
              </a:rPr>
              <a:t>    </a:t>
            </a:r>
            <a:r>
              <a:rPr lang="ru-RU" dirty="0" smtClean="0">
                <a:solidFill>
                  <a:schemeClr val="bg1"/>
                </a:solidFill>
                <a:latin typeface="Arial" pitchFamily="34" charset="0"/>
                <a:ea typeface="Times New Roman"/>
                <a:cs typeface="Arial" pitchFamily="34" charset="0"/>
              </a:rPr>
              <a:t> </a:t>
            </a:r>
            <a:r>
              <a:rPr lang="ru-RU" dirty="0">
                <a:solidFill>
                  <a:schemeClr val="bg1"/>
                </a:solidFill>
                <a:latin typeface="Arial" pitchFamily="34" charset="0"/>
                <a:ea typeface="Times New Roman"/>
                <a:cs typeface="Arial" pitchFamily="34" charset="0"/>
              </a:rPr>
              <a:t>Представители нашего района  всегда  активно работали  в областном Совете.  Наша виртуальная экспозиция посвящена  депутатам от Новосибирского района, их жизни и  вкладу в историю парламентаризма нашей области.</a:t>
            </a:r>
          </a:p>
        </p:txBody>
      </p:sp>
      <p:sp>
        <p:nvSpPr>
          <p:cNvPr id="5" name="TextBox 4"/>
          <p:cNvSpPr txBox="1"/>
          <p:nvPr/>
        </p:nvSpPr>
        <p:spPr>
          <a:xfrm>
            <a:off x="6228184" y="2976679"/>
            <a:ext cx="2232248" cy="369332"/>
          </a:xfrm>
          <a:prstGeom prst="rect">
            <a:avLst/>
          </a:prstGeom>
          <a:solidFill>
            <a:schemeClr val="bg1"/>
          </a:solidFill>
        </p:spPr>
        <p:txBody>
          <a:bodyPr wrap="square" rtlCol="0">
            <a:spAutoFit/>
          </a:bodyPr>
          <a:lstStyle/>
          <a:p>
            <a:r>
              <a:rPr lang="ru-RU" dirty="0" smtClean="0">
                <a:solidFill>
                  <a:srgbClr val="0070C0"/>
                </a:solidFill>
              </a:rPr>
              <a:t>Дом Ленина. 1937 г. </a:t>
            </a:r>
            <a:endParaRPr lang="ru-RU" dirty="0">
              <a:solidFill>
                <a:srgbClr val="0070C0"/>
              </a:solidFill>
            </a:endParaRPr>
          </a:p>
        </p:txBody>
      </p:sp>
    </p:spTree>
    <p:extLst>
      <p:ext uri="{BB962C8B-B14F-4D97-AF65-F5344CB8AC3E}">
        <p14:creationId xmlns:p14="http://schemas.microsoft.com/office/powerpoint/2010/main" val="3907158736"/>
      </p:ext>
    </p:extLst>
  </p:cSld>
  <p:clrMapOvr>
    <a:masterClrMapping/>
  </p:clrMapOvr>
  <mc:AlternateContent xmlns:mc="http://schemas.openxmlformats.org/markup-compatibility/2006" xmlns:p14="http://schemas.microsoft.com/office/powerpoint/2010/main">
    <mc:Choice Requires="p14">
      <p:transition spd="slow" p14:dur="2000" advTm="24042">
        <p14:prism isContent="1"/>
      </p:transition>
    </mc:Choice>
    <mc:Fallback xmlns="">
      <p:transition spd="slow" advTm="24042">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GalinaN\Pictures\102075_w640_h640_shutterstock198569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426369" y="620688"/>
            <a:ext cx="8291264" cy="5853113"/>
          </a:xfrm>
          <a:solidFill>
            <a:srgbClr val="FAAD50"/>
          </a:solidFill>
          <a:effectLst>
            <a:softEdge rad="317500"/>
          </a:effectLst>
        </p:spPr>
        <p:txBody>
          <a:bodyPr>
            <a:normAutofit fontScale="40000" lnSpcReduction="20000"/>
          </a:bodyPr>
          <a:lstStyle/>
          <a:p>
            <a:pPr marL="0" indent="0">
              <a:buNone/>
            </a:pPr>
            <a:r>
              <a:rPr lang="ru-RU" sz="3500" b="1" dirty="0" smtClean="0">
                <a:solidFill>
                  <a:srgbClr val="FFCC00"/>
                </a:solidFill>
                <a:latin typeface="Arial" pitchFamily="34" charset="0"/>
                <a:cs typeface="Arial" pitchFamily="34" charset="0"/>
              </a:rPr>
              <a:t>                  </a:t>
            </a:r>
            <a:r>
              <a:rPr lang="ru-RU" sz="3500" b="1" dirty="0" smtClean="0">
                <a:solidFill>
                  <a:srgbClr val="993300"/>
                </a:solidFill>
                <a:latin typeface="Arial" pitchFamily="34" charset="0"/>
                <a:cs typeface="Arial" pitchFamily="34" charset="0"/>
              </a:rPr>
              <a:t>Родился </a:t>
            </a:r>
            <a:r>
              <a:rPr lang="ru-RU" sz="3500" b="1" dirty="0">
                <a:solidFill>
                  <a:srgbClr val="993300"/>
                </a:solidFill>
                <a:latin typeface="Arial" pitchFamily="34" charset="0"/>
                <a:cs typeface="Arial" pitchFamily="34" charset="0"/>
              </a:rPr>
              <a:t>в крестьянской </a:t>
            </a:r>
            <a:r>
              <a:rPr lang="ru-RU" sz="3500" b="1" dirty="0" smtClean="0">
                <a:solidFill>
                  <a:srgbClr val="993300"/>
                </a:solidFill>
                <a:latin typeface="Arial" pitchFamily="34" charset="0"/>
                <a:cs typeface="Arial" pitchFamily="34" charset="0"/>
              </a:rPr>
              <a:t>семье. В </a:t>
            </a:r>
            <a:r>
              <a:rPr lang="ru-RU" sz="3500" b="1" dirty="0">
                <a:solidFill>
                  <a:srgbClr val="993300"/>
                </a:solidFill>
                <a:latin typeface="Arial" pitchFamily="34" charset="0"/>
                <a:cs typeface="Arial" pitchFamily="34" charset="0"/>
              </a:rPr>
              <a:t>1953г </a:t>
            </a:r>
            <a:r>
              <a:rPr lang="ru-RU" sz="3500" b="1" dirty="0" smtClean="0">
                <a:solidFill>
                  <a:srgbClr val="993300"/>
                </a:solidFill>
                <a:latin typeface="Arial" pitchFamily="34" charset="0"/>
                <a:cs typeface="Arial" pitchFamily="34" charset="0"/>
              </a:rPr>
              <a:t>окончил </a:t>
            </a:r>
            <a:r>
              <a:rPr lang="ru-RU" sz="3500" b="1" dirty="0">
                <a:solidFill>
                  <a:srgbClr val="993300"/>
                </a:solidFill>
                <a:latin typeface="Arial" pitchFamily="34" charset="0"/>
                <a:cs typeface="Arial" pitchFamily="34" charset="0"/>
              </a:rPr>
              <a:t>агрономический факультет Новосибирского сельскохозяйственного института. В 1953 – 1954 гг. работал зав. Венгеровским </a:t>
            </a:r>
            <a:r>
              <a:rPr lang="ru-RU" sz="3500" b="1" dirty="0" err="1">
                <a:solidFill>
                  <a:srgbClr val="993300"/>
                </a:solidFill>
                <a:latin typeface="Arial" pitchFamily="34" charset="0"/>
                <a:cs typeface="Arial" pitchFamily="34" charset="0"/>
              </a:rPr>
              <a:t>госсортоучастком</a:t>
            </a:r>
            <a:r>
              <a:rPr lang="ru-RU" sz="3500" b="1" dirty="0">
                <a:solidFill>
                  <a:srgbClr val="993300"/>
                </a:solidFill>
                <a:latin typeface="Arial" pitchFamily="34" charset="0"/>
                <a:cs typeface="Arial" pitchFamily="34" charset="0"/>
              </a:rPr>
              <a:t>, а в 1954 – 1956 гг. учился в аспирантуре </a:t>
            </a:r>
            <a:r>
              <a:rPr lang="ru-RU" sz="3500" b="1" dirty="0" err="1">
                <a:solidFill>
                  <a:srgbClr val="993300"/>
                </a:solidFill>
                <a:latin typeface="Arial" pitchFamily="34" charset="0"/>
                <a:cs typeface="Arial" pitchFamily="34" charset="0"/>
              </a:rPr>
              <a:t>СибНИИСХоза</a:t>
            </a:r>
            <a:r>
              <a:rPr lang="ru-RU" sz="3500" b="1" dirty="0">
                <a:solidFill>
                  <a:srgbClr val="993300"/>
                </a:solidFill>
                <a:latin typeface="Arial" pitchFamily="34" charset="0"/>
                <a:cs typeface="Arial" pitchFamily="34" charset="0"/>
              </a:rPr>
              <a:t> (Омск). В 1957 – 1965гг. зав. группой, лабораторией отдела кормовых культур,  в 1965 – 1970гг – зам. директора по научной работе </a:t>
            </a:r>
            <a:r>
              <a:rPr lang="ru-RU" sz="3500" b="1" dirty="0" err="1">
                <a:solidFill>
                  <a:srgbClr val="993300"/>
                </a:solidFill>
                <a:latin typeface="Arial" pitchFamily="34" charset="0"/>
                <a:cs typeface="Arial" pitchFamily="34" charset="0"/>
              </a:rPr>
              <a:t>Тулунской</a:t>
            </a:r>
            <a:r>
              <a:rPr lang="ru-RU" sz="3500" b="1" dirty="0">
                <a:solidFill>
                  <a:srgbClr val="993300"/>
                </a:solidFill>
                <a:latin typeface="Arial" pitchFamily="34" charset="0"/>
                <a:cs typeface="Arial" pitchFamily="34" charset="0"/>
              </a:rPr>
              <a:t> государственной селекционной станции (Иркутская область), был заместителем директора по научной работе, с 1970 – директором станции. В 1976–1994 гг. П. Л. Гончаров – директор Сибирского НИИ растениеводства и селекции СО ВАСХНИЛ (РАСХН, р. п. </a:t>
            </a:r>
            <a:r>
              <a:rPr lang="ru-RU" sz="3500" b="1" dirty="0" err="1">
                <a:solidFill>
                  <a:srgbClr val="993300"/>
                </a:solidFill>
                <a:latin typeface="Arial" pitchFamily="34" charset="0"/>
                <a:cs typeface="Arial" pitchFamily="34" charset="0"/>
              </a:rPr>
              <a:t>Краснообск</a:t>
            </a:r>
            <a:r>
              <a:rPr lang="ru-RU" sz="3500" b="1" dirty="0">
                <a:solidFill>
                  <a:srgbClr val="993300"/>
                </a:solidFill>
                <a:latin typeface="Arial" pitchFamily="34" charset="0"/>
                <a:cs typeface="Arial" pitchFamily="34" charset="0"/>
              </a:rPr>
              <a:t> </a:t>
            </a:r>
            <a:r>
              <a:rPr lang="ru-RU" sz="3500" b="1" dirty="0" smtClean="0">
                <a:solidFill>
                  <a:srgbClr val="993300"/>
                </a:solidFill>
                <a:latin typeface="Arial" pitchFamily="34" charset="0"/>
                <a:cs typeface="Arial" pitchFamily="34" charset="0"/>
              </a:rPr>
              <a:t>Новосибирского </a:t>
            </a:r>
            <a:r>
              <a:rPr lang="ru-RU" sz="3500" b="1" dirty="0">
                <a:solidFill>
                  <a:srgbClr val="993300"/>
                </a:solidFill>
                <a:latin typeface="Arial" pitchFamily="34" charset="0"/>
                <a:cs typeface="Arial" pitchFamily="34" charset="0"/>
              </a:rPr>
              <a:t>района). С 1979г</a:t>
            </a:r>
            <a:r>
              <a:rPr lang="ru-RU" sz="3500" b="1" dirty="0" smtClean="0">
                <a:solidFill>
                  <a:srgbClr val="993300"/>
                </a:solidFill>
                <a:latin typeface="Arial" pitchFamily="34" charset="0"/>
                <a:cs typeface="Arial" pitchFamily="34" charset="0"/>
              </a:rPr>
              <a:t>. По 2003 г. -  </a:t>
            </a:r>
            <a:r>
              <a:rPr lang="ru-RU" sz="3500" b="1" dirty="0">
                <a:solidFill>
                  <a:srgbClr val="993300"/>
                </a:solidFill>
                <a:latin typeface="Arial" pitchFamily="34" charset="0"/>
                <a:cs typeface="Arial" pitchFamily="34" charset="0"/>
              </a:rPr>
              <a:t>председатель Президиума СО ВАСХНИЛ (РАСХН). </a:t>
            </a:r>
          </a:p>
          <a:p>
            <a:pPr marL="0" indent="0">
              <a:buNone/>
            </a:pPr>
            <a:r>
              <a:rPr lang="ru-RU" sz="3500" b="1" dirty="0">
                <a:solidFill>
                  <a:srgbClr val="993300"/>
                </a:solidFill>
                <a:latin typeface="Arial" pitchFamily="34" charset="0"/>
                <a:cs typeface="Arial" pitchFamily="34" charset="0"/>
              </a:rPr>
              <a:t>	Основные направления научной деятельности: совершенствование селекционного процесса, селекция кормовых культур (люцерна, донник, </a:t>
            </a:r>
            <a:r>
              <a:rPr lang="ru-RU" sz="3500" b="1" dirty="0" err="1">
                <a:solidFill>
                  <a:srgbClr val="993300"/>
                </a:solidFill>
                <a:latin typeface="Arial" pitchFamily="34" charset="0"/>
                <a:cs typeface="Arial" pitchFamily="34" charset="0"/>
              </a:rPr>
              <a:t>пелюшка</a:t>
            </a:r>
            <a:r>
              <a:rPr lang="ru-RU" sz="3500" b="1" dirty="0">
                <a:solidFill>
                  <a:srgbClr val="993300"/>
                </a:solidFill>
                <a:latin typeface="Arial" pitchFamily="34" charset="0"/>
                <a:cs typeface="Arial" pitchFamily="34" charset="0"/>
              </a:rPr>
              <a:t>, вика, пшеница), агротехника зерновых и кормовых культур. </a:t>
            </a:r>
          </a:p>
          <a:p>
            <a:pPr marL="0" indent="0">
              <a:buNone/>
            </a:pPr>
            <a:r>
              <a:rPr lang="ru-RU" sz="3500" b="1" dirty="0">
                <a:solidFill>
                  <a:srgbClr val="993300"/>
                </a:solidFill>
                <a:latin typeface="Arial" pitchFamily="34" charset="0"/>
                <a:cs typeface="Arial" pitchFamily="34" charset="0"/>
              </a:rPr>
              <a:t>	Автор и соавтор 23 сортов, включенных в </a:t>
            </a:r>
            <a:r>
              <a:rPr lang="ru-RU" sz="3500" b="1" dirty="0" err="1">
                <a:solidFill>
                  <a:srgbClr val="993300"/>
                </a:solidFill>
                <a:latin typeface="Arial" pitchFamily="34" charset="0"/>
                <a:cs typeface="Arial" pitchFamily="34" charset="0"/>
              </a:rPr>
              <a:t>Госреестр</a:t>
            </a:r>
            <a:r>
              <a:rPr lang="ru-RU" sz="3500" b="1" dirty="0">
                <a:solidFill>
                  <a:srgbClr val="993300"/>
                </a:solidFill>
                <a:latin typeface="Arial" pitchFamily="34" charset="0"/>
                <a:cs typeface="Arial" pitchFamily="34" charset="0"/>
              </a:rPr>
              <a:t> РФ. Опубликовал около 430 работ,  в том числе 26 книг и монографий.</a:t>
            </a:r>
          </a:p>
          <a:p>
            <a:pPr marL="0" indent="0">
              <a:buNone/>
            </a:pPr>
            <a:r>
              <a:rPr lang="ru-RU" sz="3500" b="1" dirty="0">
                <a:solidFill>
                  <a:srgbClr val="993300"/>
                </a:solidFill>
                <a:latin typeface="Arial" pitchFamily="34" charset="0"/>
                <a:cs typeface="Arial" pitchFamily="34" charset="0"/>
              </a:rPr>
              <a:t>	Избирался депутатом в Верховный Совет РСФСР 10 – 11 созывов (1979-1989гг), был делегатом 16-17 съездов КПСС.</a:t>
            </a:r>
          </a:p>
          <a:p>
            <a:pPr marL="0" indent="0">
              <a:buNone/>
            </a:pPr>
            <a:r>
              <a:rPr lang="ru-RU" sz="3500" b="1" dirty="0">
                <a:solidFill>
                  <a:srgbClr val="993300"/>
                </a:solidFill>
                <a:latin typeface="Arial" pitchFamily="34" charset="0"/>
                <a:cs typeface="Arial" pitchFamily="34" charset="0"/>
              </a:rPr>
              <a:t>	</a:t>
            </a:r>
            <a:r>
              <a:rPr lang="ru-RU" sz="3500" b="1" dirty="0" smtClean="0">
                <a:solidFill>
                  <a:srgbClr val="993300"/>
                </a:solidFill>
                <a:latin typeface="Arial" pitchFamily="34" charset="0"/>
                <a:cs typeface="Arial" pitchFamily="34" charset="0"/>
              </a:rPr>
              <a:t>Награждён</a:t>
            </a:r>
            <a:r>
              <a:rPr lang="ru-RU" sz="3500" b="1" dirty="0">
                <a:solidFill>
                  <a:srgbClr val="993300"/>
                </a:solidFill>
                <a:latin typeface="Arial" pitchFamily="34" charset="0"/>
                <a:cs typeface="Arial" pitchFamily="34" charset="0"/>
              </a:rPr>
              <a:t>:</a:t>
            </a:r>
          </a:p>
          <a:p>
            <a:pPr lvl="0"/>
            <a:r>
              <a:rPr lang="ru-RU" sz="3500" b="1" dirty="0">
                <a:solidFill>
                  <a:srgbClr val="993300"/>
                </a:solidFill>
                <a:latin typeface="Arial" pitchFamily="34" charset="0"/>
                <a:cs typeface="Arial" pitchFamily="34" charset="0"/>
              </a:rPr>
              <a:t>2 орденами Трудового Красного Знамени (1966, 1971), </a:t>
            </a:r>
          </a:p>
          <a:p>
            <a:pPr lvl="0"/>
            <a:r>
              <a:rPr lang="ru-RU" sz="3500" b="1" dirty="0">
                <a:solidFill>
                  <a:srgbClr val="993300"/>
                </a:solidFill>
                <a:latin typeface="Arial" pitchFamily="34" charset="0"/>
                <a:cs typeface="Arial" pitchFamily="34" charset="0"/>
              </a:rPr>
              <a:t>орденом Октябрьской революции (1976),  </a:t>
            </a:r>
          </a:p>
          <a:p>
            <a:pPr lvl="0"/>
            <a:r>
              <a:rPr lang="ru-RU" sz="3500" b="1" dirty="0">
                <a:solidFill>
                  <a:srgbClr val="993300"/>
                </a:solidFill>
                <a:latin typeface="Arial" pitchFamily="34" charset="0"/>
                <a:cs typeface="Arial" pitchFamily="34" charset="0"/>
              </a:rPr>
              <a:t>орденом Дружбы народов (1984),</a:t>
            </a:r>
          </a:p>
          <a:p>
            <a:pPr lvl="0"/>
            <a:r>
              <a:rPr lang="ru-RU" sz="3500" b="1" dirty="0">
                <a:solidFill>
                  <a:srgbClr val="993300"/>
                </a:solidFill>
                <a:latin typeface="Arial" pitchFamily="34" charset="0"/>
                <a:cs typeface="Arial" pitchFamily="34" charset="0"/>
              </a:rPr>
              <a:t>5 медалями СССР,</a:t>
            </a:r>
          </a:p>
          <a:p>
            <a:pPr lvl="0"/>
            <a:r>
              <a:rPr lang="ru-RU" sz="3500" b="1" dirty="0">
                <a:solidFill>
                  <a:srgbClr val="993300"/>
                </a:solidFill>
                <a:latin typeface="Arial" pitchFamily="34" charset="0"/>
                <a:cs typeface="Arial" pitchFamily="34" charset="0"/>
              </a:rPr>
              <a:t>10 медалями ВДНХ СССР и золотой медалью ВВЦ РФ.</a:t>
            </a:r>
          </a:p>
          <a:p>
            <a:pPr marL="0" indent="0">
              <a:buNone/>
            </a:pPr>
            <a:r>
              <a:rPr lang="ru-RU" sz="3500" b="1" dirty="0">
                <a:solidFill>
                  <a:srgbClr val="993300"/>
                </a:solidFill>
                <a:latin typeface="Arial" pitchFamily="34" charset="0"/>
                <a:cs typeface="Arial" pitchFamily="34" charset="0"/>
              </a:rPr>
              <a:t>Литература:</a:t>
            </a:r>
          </a:p>
          <a:p>
            <a:pPr lvl="0"/>
            <a:r>
              <a:rPr lang="ru-RU" sz="3500" b="1" dirty="0">
                <a:solidFill>
                  <a:srgbClr val="993300"/>
                </a:solidFill>
                <a:latin typeface="Arial" pitchFamily="34" charset="0"/>
                <a:cs typeface="Arial" pitchFamily="34" charset="0"/>
              </a:rPr>
              <a:t>Календарь знаменательных и памятных дат по Новосибирской области. – Новосибирск:  2003. – С. 16, 20 – 21;</a:t>
            </a:r>
          </a:p>
          <a:p>
            <a:pPr lvl="0"/>
            <a:r>
              <a:rPr lang="ru-RU" sz="3500" b="1" dirty="0">
                <a:solidFill>
                  <a:srgbClr val="993300"/>
                </a:solidFill>
                <a:latin typeface="Arial" pitchFamily="34" charset="0"/>
                <a:cs typeface="Arial" pitchFamily="34" charset="0"/>
              </a:rPr>
              <a:t> Новосибирск: энциклопедия. – Новосибирск, 2003. - С. 21;</a:t>
            </a:r>
          </a:p>
          <a:p>
            <a:pPr lvl="0"/>
            <a:r>
              <a:rPr lang="ru-RU" sz="3500" b="1" dirty="0">
                <a:solidFill>
                  <a:srgbClr val="993300"/>
                </a:solidFill>
                <a:latin typeface="Arial" pitchFamily="34" charset="0"/>
                <a:cs typeface="Arial" pitchFamily="34" charset="0"/>
              </a:rPr>
              <a:t> Сибирь в лицах. – Новосибирск, 2001. – С. 569;</a:t>
            </a:r>
          </a:p>
          <a:p>
            <a:pPr marL="0" indent="0">
              <a:buNone/>
            </a:pPr>
            <a:r>
              <a:rPr lang="ru-RU" sz="3500" b="1" dirty="0">
                <a:solidFill>
                  <a:srgbClr val="993300"/>
                </a:solidFill>
                <a:latin typeface="Arial" pitchFamily="34" charset="0"/>
                <a:cs typeface="Arial" pitchFamily="34" charset="0"/>
              </a:rPr>
              <a:t> </a:t>
            </a:r>
          </a:p>
          <a:p>
            <a:pPr marL="0" indent="0">
              <a:buNone/>
            </a:pPr>
            <a:r>
              <a:rPr lang="ru-RU" dirty="0" smtClean="0"/>
              <a:t>      </a:t>
            </a:r>
            <a:endParaRPr lang="ru-RU" dirty="0"/>
          </a:p>
        </p:txBody>
      </p:sp>
      <p:pic>
        <p:nvPicPr>
          <p:cNvPr id="921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5534634"/>
            <a:ext cx="963613"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6835731"/>
      </p:ext>
    </p:extLst>
  </p:cSld>
  <p:clrMapOvr>
    <a:masterClrMapping/>
  </p:clrMapOvr>
  <mc:AlternateContent xmlns:mc="http://schemas.openxmlformats.org/markup-compatibility/2006" xmlns:p14="http://schemas.microsoft.com/office/powerpoint/2010/main">
    <mc:Choice Requires="p14">
      <p:transition spd="slow" p14:dur="2000" advTm="19435">
        <p14:prism isContent="1"/>
      </p:transition>
    </mc:Choice>
    <mc:Fallback xmlns="">
      <p:transition spd="slow" advTm="19435">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5768"/>
            <a:ext cx="3008313" cy="1162050"/>
          </a:xfrm>
        </p:spPr>
        <p:txBody>
          <a:bodyPr/>
          <a:lstStyle/>
          <a:p>
            <a:endParaRPr lang="ru-RU"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3851920" y="1268760"/>
            <a:ext cx="4608512" cy="1643781"/>
          </a:xfrm>
        </p:spPr>
        <p:txBody>
          <a:bodyPr>
            <a:normAutofit fontScale="85000" lnSpcReduction="20000"/>
          </a:bodyPr>
          <a:lstStyle/>
          <a:p>
            <a:pPr marL="0" indent="0">
              <a:buNone/>
            </a:pPr>
            <a:r>
              <a:rPr lang="ru-RU" dirty="0" smtClean="0">
                <a:solidFill>
                  <a:srgbClr val="C00000"/>
                </a:solidFill>
              </a:rPr>
              <a:t>   </a:t>
            </a:r>
            <a:r>
              <a:rPr lang="ru-RU" sz="1400" b="1" dirty="0" smtClean="0">
                <a:solidFill>
                  <a:srgbClr val="C00000"/>
                </a:solidFill>
                <a:latin typeface="Arial" pitchFamily="34" charset="0"/>
                <a:cs typeface="Arial" pitchFamily="34" charset="0"/>
              </a:rPr>
              <a:t>Пётр Лазаревич Гончаров:</a:t>
            </a:r>
          </a:p>
          <a:p>
            <a:pPr marL="0" indent="0">
              <a:buNone/>
            </a:pPr>
            <a:endParaRPr lang="ru-RU" sz="1400" b="1" dirty="0" smtClean="0">
              <a:solidFill>
                <a:srgbClr val="C00000"/>
              </a:solidFill>
              <a:latin typeface="Arial" pitchFamily="34" charset="0"/>
              <a:cs typeface="Arial" pitchFamily="34" charset="0"/>
            </a:endParaRPr>
          </a:p>
          <a:p>
            <a:pPr marL="0" indent="0">
              <a:buNone/>
            </a:pPr>
            <a:r>
              <a:rPr lang="ru-RU" sz="1400" b="1" dirty="0" smtClean="0">
                <a:solidFill>
                  <a:srgbClr val="C00000"/>
                </a:solidFill>
                <a:latin typeface="Arial" pitchFamily="34" charset="0"/>
                <a:cs typeface="Arial" pitchFamily="34" charset="0"/>
              </a:rPr>
              <a:t> биобиблиографический  указатель/ Рос. акад.</a:t>
            </a:r>
          </a:p>
          <a:p>
            <a:pPr marL="0" indent="0">
              <a:buNone/>
            </a:pPr>
            <a:endParaRPr lang="ru-RU" sz="1400" b="1" dirty="0" smtClean="0">
              <a:solidFill>
                <a:srgbClr val="C00000"/>
              </a:solidFill>
              <a:latin typeface="Arial" pitchFamily="34" charset="0"/>
              <a:cs typeface="Arial" pitchFamily="34" charset="0"/>
            </a:endParaRPr>
          </a:p>
          <a:p>
            <a:pPr marL="0" indent="0">
              <a:buNone/>
            </a:pPr>
            <a:r>
              <a:rPr lang="ru-RU" sz="1400" b="1" dirty="0" smtClean="0">
                <a:solidFill>
                  <a:srgbClr val="C00000"/>
                </a:solidFill>
                <a:latin typeface="Arial" pitchFamily="34" charset="0"/>
                <a:cs typeface="Arial" pitchFamily="34" charset="0"/>
              </a:rPr>
              <a:t> с.-х. наук .</a:t>
            </a:r>
            <a:r>
              <a:rPr lang="ru-RU" sz="1400" b="1" dirty="0" err="1" smtClean="0">
                <a:solidFill>
                  <a:srgbClr val="C00000"/>
                </a:solidFill>
                <a:latin typeface="Arial" pitchFamily="34" charset="0"/>
                <a:cs typeface="Arial" pitchFamily="34" charset="0"/>
              </a:rPr>
              <a:t>Сиб</a:t>
            </a:r>
            <a:r>
              <a:rPr lang="ru-RU" sz="1400" b="1" dirty="0" smtClean="0">
                <a:solidFill>
                  <a:srgbClr val="C00000"/>
                </a:solidFill>
                <a:latin typeface="Arial" pitchFamily="34" charset="0"/>
                <a:cs typeface="Arial" pitchFamily="34" charset="0"/>
              </a:rPr>
              <a:t>. </a:t>
            </a:r>
            <a:r>
              <a:rPr lang="ru-RU" sz="1400" b="1" dirty="0" err="1" smtClean="0">
                <a:solidFill>
                  <a:srgbClr val="C00000"/>
                </a:solidFill>
                <a:latin typeface="Arial" pitchFamily="34" charset="0"/>
                <a:cs typeface="Arial" pitchFamily="34" charset="0"/>
              </a:rPr>
              <a:t>отд</a:t>
            </a:r>
            <a:r>
              <a:rPr lang="ru-RU" sz="1400" b="1" dirty="0" smtClean="0">
                <a:solidFill>
                  <a:srgbClr val="C00000"/>
                </a:solidFill>
                <a:latin typeface="Arial" pitchFamily="34" charset="0"/>
                <a:cs typeface="Arial" pitchFamily="34" charset="0"/>
              </a:rPr>
              <a:t> – </a:t>
            </a:r>
            <a:r>
              <a:rPr lang="ru-RU" sz="1400" b="1" dirty="0" err="1" smtClean="0">
                <a:solidFill>
                  <a:srgbClr val="C00000"/>
                </a:solidFill>
                <a:latin typeface="Arial" pitchFamily="34" charset="0"/>
                <a:cs typeface="Arial" pitchFamily="34" charset="0"/>
              </a:rPr>
              <a:t>ние</a:t>
            </a:r>
            <a:r>
              <a:rPr lang="ru-RU" sz="1400" b="1" dirty="0" smtClean="0">
                <a:solidFill>
                  <a:srgbClr val="C00000"/>
                </a:solidFill>
                <a:latin typeface="Arial" pitchFamily="34" charset="0"/>
                <a:cs typeface="Arial" pitchFamily="34" charset="0"/>
              </a:rPr>
              <a:t>, </a:t>
            </a:r>
            <a:r>
              <a:rPr lang="ru-RU" sz="1400" b="1" dirty="0" err="1" smtClean="0">
                <a:solidFill>
                  <a:srgbClr val="C00000"/>
                </a:solidFill>
                <a:latin typeface="Arial" pitchFamily="34" charset="0"/>
                <a:cs typeface="Arial" pitchFamily="34" charset="0"/>
              </a:rPr>
              <a:t>цетр</a:t>
            </a:r>
            <a:r>
              <a:rPr lang="ru-RU" sz="1400" b="1" dirty="0" smtClean="0">
                <a:solidFill>
                  <a:srgbClr val="C00000"/>
                </a:solidFill>
                <a:latin typeface="Arial" pitchFamily="34" charset="0"/>
                <a:cs typeface="Arial" pitchFamily="34" charset="0"/>
              </a:rPr>
              <a:t>. науч. с.-х. б-ка.  – </a:t>
            </a:r>
          </a:p>
          <a:p>
            <a:pPr marL="0" indent="0">
              <a:buNone/>
            </a:pPr>
            <a:endParaRPr lang="ru-RU" sz="1400" b="1" dirty="0" smtClean="0">
              <a:solidFill>
                <a:srgbClr val="C00000"/>
              </a:solidFill>
              <a:latin typeface="Arial" pitchFamily="34" charset="0"/>
              <a:cs typeface="Arial" pitchFamily="34" charset="0"/>
            </a:endParaRPr>
          </a:p>
          <a:p>
            <a:pPr marL="0" indent="0">
              <a:buNone/>
            </a:pPr>
            <a:r>
              <a:rPr lang="ru-RU" sz="1400" b="1" dirty="0" smtClean="0">
                <a:solidFill>
                  <a:srgbClr val="C00000"/>
                </a:solidFill>
                <a:latin typeface="Arial" pitchFamily="34" charset="0"/>
                <a:cs typeface="Arial" pitchFamily="34" charset="0"/>
              </a:rPr>
              <a:t>Новосибирск, 2009. – 135 с. </a:t>
            </a:r>
            <a:endParaRPr lang="ru-RU" sz="1400" b="1" dirty="0">
              <a:solidFill>
                <a:srgbClr val="C00000"/>
              </a:solidFill>
              <a:latin typeface="Arial" pitchFamily="34" charset="0"/>
              <a:cs typeface="Arial" pitchFamily="34" charset="0"/>
            </a:endParaRPr>
          </a:p>
        </p:txBody>
      </p:sp>
      <p:sp>
        <p:nvSpPr>
          <p:cNvPr id="4" name="Текст 3"/>
          <p:cNvSpPr>
            <a:spLocks noGrp="1"/>
          </p:cNvSpPr>
          <p:nvPr>
            <p:ph type="body" sz="half" idx="2"/>
          </p:nvPr>
        </p:nvSpPr>
        <p:spPr>
          <a:xfrm>
            <a:off x="3635896" y="4149080"/>
            <a:ext cx="4680520" cy="1800200"/>
          </a:xfrm>
          <a:solidFill>
            <a:schemeClr val="accent2">
              <a:lumMod val="20000"/>
              <a:lumOff val="80000"/>
            </a:schemeClr>
          </a:solidFill>
        </p:spPr>
        <p:txBody>
          <a:bodyPr>
            <a:normAutofit fontScale="92500"/>
          </a:bodyPr>
          <a:lstStyle/>
          <a:p>
            <a:r>
              <a:rPr lang="ru-RU" i="1" dirty="0" smtClean="0"/>
              <a:t>     </a:t>
            </a:r>
            <a:r>
              <a:rPr lang="ru-RU" b="1" i="1" dirty="0" smtClean="0">
                <a:solidFill>
                  <a:srgbClr val="C00000"/>
                </a:solidFill>
                <a:latin typeface="Arial" pitchFamily="34" charset="0"/>
                <a:cs typeface="Arial" pitchFamily="34" charset="0"/>
              </a:rPr>
              <a:t>Указатель включает библиографические описания научных работ П.Л. Гончарова, сгруппированные в разделы «Научные труды», «Статьи выступления, опубликованные в газетах», «Литература о жизни и деятельности» и др.</a:t>
            </a:r>
          </a:p>
          <a:p>
            <a:r>
              <a:rPr lang="ru-RU" b="1" i="1" dirty="0" smtClean="0">
                <a:solidFill>
                  <a:srgbClr val="C00000"/>
                </a:solidFill>
                <a:latin typeface="Arial" pitchFamily="34" charset="0"/>
                <a:cs typeface="Arial" pitchFamily="34" charset="0"/>
              </a:rPr>
              <a:t>  Материал внутри расположен в хронологическом порядке, затем в алфавите названий. </a:t>
            </a:r>
            <a:endParaRPr lang="ru-RU" b="1" i="1" dirty="0">
              <a:solidFill>
                <a:srgbClr val="C00000"/>
              </a:solidFill>
              <a:latin typeface="Arial" pitchFamily="34" charset="0"/>
              <a:cs typeface="Arial" pitchFamily="34" charset="0"/>
            </a:endParaRPr>
          </a:p>
        </p:txBody>
      </p:sp>
      <p:pic>
        <p:nvPicPr>
          <p:cNvPr id="3074" name="Picture 2" descr="C:\Users\GalinaN\Desktop\Советы депутатов\Фото Ученых - депутатов\img3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404664"/>
            <a:ext cx="2745993" cy="4275634"/>
          </a:xfrm>
          <a:prstGeom prst="rect">
            <a:avLst/>
          </a:prstGeom>
          <a:noFill/>
          <a:scene3d>
            <a:camera prst="perspectiveAbove"/>
            <a:lightRig rig="threePt" dir="t"/>
          </a:scene3d>
          <a:extLst>
            <a:ext uri="{909E8E84-426E-40DD-AFC4-6F175D3DCCD1}">
              <a14:hiddenFill xmlns:a14="http://schemas.microsoft.com/office/drawing/2010/main">
                <a:solidFill>
                  <a:srgbClr val="FFFFFF"/>
                </a:solidFill>
              </a14:hiddenFill>
            </a:ext>
          </a:extLst>
        </p:spPr>
      </p:pic>
      <p:pic>
        <p:nvPicPr>
          <p:cNvPr id="5122" name="Picture 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8558" y="5445224"/>
            <a:ext cx="78105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308209"/>
      </p:ext>
    </p:extLst>
  </p:cSld>
  <p:clrMapOvr>
    <a:masterClrMapping/>
  </p:clrMapOvr>
  <mc:AlternateContent xmlns:mc="http://schemas.openxmlformats.org/markup-compatibility/2006" xmlns:p14="http://schemas.microsoft.com/office/powerpoint/2010/main">
    <mc:Choice Requires="p14">
      <p:transition spd="slow" p14:dur="2000" advTm="8480">
        <p14:prism isContent="1"/>
      </p:transition>
    </mc:Choice>
    <mc:Fallback xmlns="">
      <p:transition spd="slow" advTm="848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63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descr="F:\фото п.Краснообска\краснообск.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9036"/>
            <a:ext cx="9163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611560" y="260648"/>
            <a:ext cx="3384376" cy="916391"/>
          </a:xfrm>
        </p:spPr>
        <p:txBody>
          <a:bodyPr>
            <a:noAutofit/>
          </a:bodyPr>
          <a:lstStyle/>
          <a:p>
            <a:r>
              <a:rPr lang="ru-RU" dirty="0" smtClean="0">
                <a:solidFill>
                  <a:srgbClr val="C00000"/>
                </a:solidFill>
                <a:latin typeface="Arial" pitchFamily="34" charset="0"/>
                <a:cs typeface="Arial" pitchFamily="34" charset="0"/>
              </a:rPr>
              <a:t>            </a:t>
            </a:r>
            <a:r>
              <a:rPr lang="ru-RU" dirty="0" smtClean="0">
                <a:solidFill>
                  <a:schemeClr val="accent4">
                    <a:lumMod val="50000"/>
                  </a:schemeClr>
                </a:solidFill>
                <a:latin typeface="Arial" pitchFamily="34" charset="0"/>
                <a:cs typeface="Arial" pitchFamily="34" charset="0"/>
              </a:rPr>
              <a:t>Донченко</a:t>
            </a:r>
            <a:br>
              <a:rPr lang="ru-RU" dirty="0" smtClean="0">
                <a:solidFill>
                  <a:schemeClr val="accent4">
                    <a:lumMod val="50000"/>
                  </a:schemeClr>
                </a:solidFill>
                <a:latin typeface="Arial" pitchFamily="34" charset="0"/>
                <a:cs typeface="Arial" pitchFamily="34" charset="0"/>
              </a:rPr>
            </a:br>
            <a:r>
              <a:rPr lang="ru-RU" dirty="0" smtClean="0">
                <a:solidFill>
                  <a:schemeClr val="accent4">
                    <a:lumMod val="50000"/>
                  </a:schemeClr>
                </a:solidFill>
                <a:latin typeface="Arial" pitchFamily="34" charset="0"/>
                <a:cs typeface="Arial" pitchFamily="34" charset="0"/>
              </a:rPr>
              <a:t> Александр Семёнович</a:t>
            </a:r>
            <a:endParaRPr lang="ru-RU" dirty="0">
              <a:solidFill>
                <a:schemeClr val="accent4">
                  <a:lumMod val="50000"/>
                </a:schemeClr>
              </a:solidFill>
              <a:latin typeface="Arial" pitchFamily="34" charset="0"/>
              <a:cs typeface="Arial" pitchFamily="34" charset="0"/>
            </a:endParaRPr>
          </a:p>
        </p:txBody>
      </p:sp>
      <p:sp>
        <p:nvSpPr>
          <p:cNvPr id="3" name="Объект 2"/>
          <p:cNvSpPr>
            <a:spLocks noGrp="1"/>
          </p:cNvSpPr>
          <p:nvPr>
            <p:ph idx="1"/>
          </p:nvPr>
        </p:nvSpPr>
        <p:spPr>
          <a:xfrm>
            <a:off x="323528" y="3717032"/>
            <a:ext cx="8057807" cy="2808312"/>
          </a:xfrm>
          <a:solidFill>
            <a:schemeClr val="accent4">
              <a:lumMod val="75000"/>
            </a:schemeClr>
          </a:solidFill>
          <a:effectLst>
            <a:softEdge rad="63500"/>
          </a:effectLst>
        </p:spPr>
        <p:txBody>
          <a:bodyPr>
            <a:noAutofit/>
          </a:bodyPr>
          <a:lstStyle/>
          <a:p>
            <a:pPr marL="0" indent="0">
              <a:buNone/>
            </a:pPr>
            <a:r>
              <a:rPr lang="ru-RU" sz="1400" dirty="0" smtClean="0">
                <a:solidFill>
                  <a:schemeClr val="bg1"/>
                </a:solidFill>
                <a:latin typeface="Arial" pitchFamily="34" charset="0"/>
                <a:cs typeface="Arial" pitchFamily="34" charset="0"/>
              </a:rPr>
              <a:t>     </a:t>
            </a:r>
            <a:r>
              <a:rPr lang="ru-RU" sz="1400" b="1" dirty="0" smtClean="0">
                <a:solidFill>
                  <a:schemeClr val="bg1"/>
                </a:solidFill>
                <a:latin typeface="Arial" pitchFamily="34" charset="0"/>
                <a:cs typeface="Arial" pitchFamily="34" charset="0"/>
              </a:rPr>
              <a:t>С  февраля 1996 года директор Института экспериментальной ветеринарии председатель Сибирского регионального отделения Российской академии сельскохозяйственных наук.</a:t>
            </a:r>
          </a:p>
          <a:p>
            <a:pPr marL="0" indent="0">
              <a:buNone/>
            </a:pPr>
            <a:r>
              <a:rPr lang="ru-RU" sz="1400" b="1" dirty="0" smtClean="0">
                <a:solidFill>
                  <a:schemeClr val="bg1"/>
                </a:solidFill>
                <a:latin typeface="Arial" pitchFamily="34" charset="0"/>
                <a:cs typeface="Arial" pitchFamily="34" charset="0"/>
              </a:rPr>
              <a:t>      С 2003 г. – председатель Сибирского отделения академии. </a:t>
            </a:r>
          </a:p>
          <a:p>
            <a:pPr marL="0" indent="0">
              <a:buNone/>
            </a:pPr>
            <a:r>
              <a:rPr lang="ru-RU" sz="1400" b="1" dirty="0" smtClean="0">
                <a:solidFill>
                  <a:schemeClr val="bg1"/>
                </a:solidFill>
                <a:latin typeface="Arial" pitchFamily="34" charset="0"/>
                <a:cs typeface="Arial" pitchFamily="34" charset="0"/>
              </a:rPr>
              <a:t> С 1999 г. A.C. Донченко депутат Новосибирского областного Совета. Он является сопредседателем аграрного научно-образовательно-производственного комплекса Новосибирской области, членом советов при полномочном представителе Президента Российской Федерации в Сибирском Федеральном округе и губернаторе Новосибирской области по реализации приоритетных национальных проектов,  членом президиума </a:t>
            </a:r>
            <a:r>
              <a:rPr lang="ru-RU" sz="1400" b="1" dirty="0" err="1" smtClean="0">
                <a:solidFill>
                  <a:schemeClr val="bg1"/>
                </a:solidFill>
                <a:latin typeface="Arial" pitchFamily="34" charset="0"/>
                <a:cs typeface="Arial" pitchFamily="34" charset="0"/>
              </a:rPr>
              <a:t>Россельхозакамии</a:t>
            </a:r>
            <a:r>
              <a:rPr lang="ru-RU" sz="1400" b="1" dirty="0" smtClean="0">
                <a:solidFill>
                  <a:schemeClr val="bg1"/>
                </a:solidFill>
                <a:latin typeface="Arial" pitchFamily="34" charset="0"/>
                <a:cs typeface="Arial" pitchFamily="34" charset="0"/>
              </a:rPr>
              <a:t>, главным редактором журнала «Сибирский вестник  сельскохозяйственной науки».</a:t>
            </a:r>
          </a:p>
          <a:p>
            <a:pPr marL="0" indent="0">
              <a:buNone/>
            </a:pPr>
            <a:r>
              <a:rPr lang="ru-RU" sz="1400" b="1" dirty="0">
                <a:solidFill>
                  <a:schemeClr val="bg1"/>
                </a:solidFill>
                <a:latin typeface="Arial" pitchFamily="34" charset="0"/>
                <a:cs typeface="Arial" pitchFamily="34" charset="0"/>
              </a:rPr>
              <a:t> </a:t>
            </a:r>
            <a:r>
              <a:rPr lang="ru-RU" sz="1400" b="1" dirty="0" smtClean="0">
                <a:solidFill>
                  <a:schemeClr val="bg1"/>
                </a:solidFill>
                <a:latin typeface="Arial" pitchFamily="34" charset="0"/>
                <a:cs typeface="Arial" pitchFamily="34" charset="0"/>
              </a:rPr>
              <a:t>         </a:t>
            </a:r>
            <a:endParaRPr lang="ru-RU" sz="1400" b="1" dirty="0">
              <a:solidFill>
                <a:schemeClr val="bg1"/>
              </a:solidFill>
              <a:latin typeface="Arial" pitchFamily="34" charset="0"/>
              <a:cs typeface="Arial" pitchFamily="34" charset="0"/>
            </a:endParaRPr>
          </a:p>
        </p:txBody>
      </p:sp>
      <p:sp>
        <p:nvSpPr>
          <p:cNvPr id="4" name="Текст 3"/>
          <p:cNvSpPr>
            <a:spLocks noGrp="1"/>
          </p:cNvSpPr>
          <p:nvPr>
            <p:ph type="body" sz="half" idx="2"/>
          </p:nvPr>
        </p:nvSpPr>
        <p:spPr>
          <a:xfrm>
            <a:off x="323528" y="1628800"/>
            <a:ext cx="5328592" cy="2304256"/>
          </a:xfrm>
          <a:solidFill>
            <a:schemeClr val="accent4">
              <a:lumMod val="75000"/>
            </a:schemeClr>
          </a:solidFill>
          <a:effectLst>
            <a:softEdge rad="127000"/>
          </a:effectLst>
        </p:spPr>
        <p:txBody>
          <a:bodyPr>
            <a:normAutofit lnSpcReduction="10000"/>
          </a:bodyPr>
          <a:lstStyle/>
          <a:p>
            <a:r>
              <a:rPr lang="ru-RU" b="1" dirty="0" smtClean="0">
                <a:solidFill>
                  <a:schemeClr val="bg1"/>
                </a:solidFill>
                <a:latin typeface="Arial" pitchFamily="34" charset="0"/>
                <a:cs typeface="Arial" pitchFamily="34" charset="0"/>
              </a:rPr>
              <a:t>      Родился 25 июня в  г. Чите, в семье военнослужащего. С отличием окончил Алма-Атинский зооветеринарный институт, преподавал  в Актюбинском сельхозтехникуме, служил в  должности офицера-инспектора ветеринарно-охранной карантинной службы, работал директором </a:t>
            </a:r>
            <a:r>
              <a:rPr lang="ru-RU" b="1" dirty="0" err="1" smtClean="0">
                <a:solidFill>
                  <a:schemeClr val="bg1"/>
                </a:solidFill>
                <a:latin typeface="Arial" pitchFamily="34" charset="0"/>
                <a:cs typeface="Arial" pitchFamily="34" charset="0"/>
              </a:rPr>
              <a:t>Гурьевской</a:t>
            </a:r>
            <a:r>
              <a:rPr lang="ru-RU" b="1" dirty="0" smtClean="0">
                <a:solidFill>
                  <a:schemeClr val="bg1"/>
                </a:solidFill>
                <a:latin typeface="Arial" pitchFamily="34" charset="0"/>
                <a:cs typeface="Arial" pitchFamily="34" charset="0"/>
              </a:rPr>
              <a:t> научно-исследовательской ветеринарной станции Восточного отделения ВАСХНИЛ (Казахская ССР). С 1979 года работает в Институте экспериментальной ветеринарии Сибири и Дальнего Востока Сибирского отделения ВАСХНИЛ (г. Новосибирск)</a:t>
            </a:r>
            <a:endParaRPr lang="ru-RU" b="1" dirty="0">
              <a:solidFill>
                <a:schemeClr val="bg1"/>
              </a:solidFill>
              <a:latin typeface="Arial" pitchFamily="34" charset="0"/>
              <a:cs typeface="Arial" pitchFamily="34" charset="0"/>
            </a:endParaRPr>
          </a:p>
        </p:txBody>
      </p:sp>
      <p:pic>
        <p:nvPicPr>
          <p:cNvPr id="4098" name="Picture 2" descr="C:\Users\GalinaN\Desktop\Советы депутатов\Фото Ученых - депутатов\img38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260648"/>
            <a:ext cx="2585199" cy="324936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extLst>
      <p:ext uri="{BB962C8B-B14F-4D97-AF65-F5344CB8AC3E}">
        <p14:creationId xmlns:p14="http://schemas.microsoft.com/office/powerpoint/2010/main" val="1339690551"/>
      </p:ext>
    </p:extLst>
  </p:cSld>
  <p:clrMapOvr>
    <a:masterClrMapping/>
  </p:clrMapOvr>
  <mc:AlternateContent xmlns:mc="http://schemas.openxmlformats.org/markup-compatibility/2006" xmlns:p14="http://schemas.microsoft.com/office/powerpoint/2010/main">
    <mc:Choice Requires="p14">
      <p:transition spd="slow" p14:dur="2000" advTm="25028">
        <p14:prism isContent="1"/>
      </p:transition>
    </mc:Choice>
    <mc:Fallback xmlns="">
      <p:transition spd="slow" advTm="25028">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Объект 2"/>
          <p:cNvSpPr>
            <a:spLocks noGrp="1"/>
          </p:cNvSpPr>
          <p:nvPr>
            <p:ph idx="1"/>
          </p:nvPr>
        </p:nvSpPr>
        <p:spPr>
          <a:xfrm>
            <a:off x="4572000" y="260648"/>
            <a:ext cx="4320480" cy="5865515"/>
          </a:xfrm>
          <a:solidFill>
            <a:schemeClr val="bg2"/>
          </a:solidFill>
          <a:effectLst>
            <a:softEdge rad="127000"/>
          </a:effectLst>
        </p:spPr>
        <p:txBody>
          <a:bodyPr>
            <a:noAutofit/>
          </a:bodyPr>
          <a:lstStyle/>
          <a:p>
            <a:pPr marL="0" indent="0">
              <a:buNone/>
            </a:pPr>
            <a:r>
              <a:rPr lang="ru-RU" sz="1400" b="1" dirty="0" smtClean="0">
                <a:solidFill>
                  <a:srgbClr val="0070C0"/>
                </a:solidFill>
                <a:latin typeface="Arial" pitchFamily="34" charset="0"/>
                <a:cs typeface="Arial" pitchFamily="34" charset="0"/>
              </a:rPr>
              <a:t>      Как заведующий кафедрой эпизоотологии и микробиологии Новосибирского  государственного аграрного университета большое внимание уделяет подготовке ветеринарных специалистов. Им подготовлено 20 докторов и 29 кандидатов наук. Его ученики трудятся  в республике Якутия, Новосибирской, Омской, Челябинской, Амурской областях, Приморском и Алтайском краях, Таджикистане и Казахстане.</a:t>
            </a:r>
          </a:p>
          <a:p>
            <a:pPr marL="0" indent="0">
              <a:buNone/>
            </a:pPr>
            <a:r>
              <a:rPr lang="ru-RU" sz="1400" b="1" dirty="0">
                <a:solidFill>
                  <a:srgbClr val="0070C0"/>
                </a:solidFill>
                <a:latin typeface="Arial" pitchFamily="34" charset="0"/>
                <a:cs typeface="Arial" pitchFamily="34" charset="0"/>
              </a:rPr>
              <a:t> </a:t>
            </a:r>
            <a:r>
              <a:rPr lang="ru-RU" sz="1400" b="1" dirty="0" smtClean="0">
                <a:solidFill>
                  <a:srgbClr val="0070C0"/>
                </a:solidFill>
                <a:latin typeface="Arial" pitchFamily="34" charset="0"/>
                <a:cs typeface="Arial" pitchFamily="34" charset="0"/>
              </a:rPr>
              <a:t>    За личный вклад в сельскохозяйственную науку и производство А. С. Донченко  присвоено почётное звание «Заслуженный деятель науки Российской Федерации», он награждён орденом «За заслуги перед Отечеством» </a:t>
            </a:r>
            <a:r>
              <a:rPr lang="en-US" sz="1400" b="1" dirty="0" smtClean="0">
                <a:solidFill>
                  <a:srgbClr val="0070C0"/>
                </a:solidFill>
                <a:latin typeface="Arial" pitchFamily="34" charset="0"/>
                <a:cs typeface="Arial" pitchFamily="34" charset="0"/>
              </a:rPr>
              <a:t>IV</a:t>
            </a:r>
            <a:r>
              <a:rPr lang="ru-RU" sz="1400" b="1" dirty="0" smtClean="0">
                <a:solidFill>
                  <a:srgbClr val="0070C0"/>
                </a:solidFill>
                <a:latin typeface="Arial" pitchFamily="34" charset="0"/>
                <a:cs typeface="Arial" pitchFamily="34" charset="0"/>
              </a:rPr>
              <a:t> степени, орденом почёта, многочисленными медалями.</a:t>
            </a:r>
          </a:p>
          <a:p>
            <a:pPr marL="0" indent="0">
              <a:buNone/>
            </a:pPr>
            <a:r>
              <a:rPr lang="ru-RU" sz="1400" b="1" dirty="0">
                <a:solidFill>
                  <a:srgbClr val="0070C0"/>
                </a:solidFill>
                <a:latin typeface="Arial" pitchFamily="34" charset="0"/>
                <a:cs typeface="Arial" pitchFamily="34" charset="0"/>
              </a:rPr>
              <a:t> </a:t>
            </a:r>
            <a:r>
              <a:rPr lang="ru-RU" sz="1400" b="1" dirty="0" smtClean="0">
                <a:solidFill>
                  <a:srgbClr val="0070C0"/>
                </a:solidFill>
                <a:latin typeface="Arial" pitchFamily="34" charset="0"/>
                <a:cs typeface="Arial" pitchFamily="34" charset="0"/>
              </a:rPr>
              <a:t>    Поощрён благодарностью Президента России.</a:t>
            </a:r>
          </a:p>
          <a:p>
            <a:pPr marL="0" indent="0">
              <a:buNone/>
            </a:pPr>
            <a:r>
              <a:rPr lang="ru-RU" sz="1400" b="1" dirty="0" smtClean="0">
                <a:solidFill>
                  <a:srgbClr val="0070C0"/>
                </a:solidFill>
                <a:latin typeface="Arial" pitchFamily="34" charset="0"/>
                <a:cs typeface="Arial" pitchFamily="34" charset="0"/>
              </a:rPr>
              <a:t>   Ему посвящены  статьи  и книги. С  литературой о жизни и деятельности А. С. Донченко можно познакомиться в библиографическом указателе «Донченко Александр Семёнович»</a:t>
            </a:r>
          </a:p>
          <a:p>
            <a:pPr marL="0" indent="0">
              <a:buNone/>
            </a:pPr>
            <a:r>
              <a:rPr lang="ru-RU" sz="1400" b="1" dirty="0">
                <a:solidFill>
                  <a:srgbClr val="0070C0"/>
                </a:solidFill>
                <a:latin typeface="Arial" pitchFamily="34" charset="0"/>
                <a:cs typeface="Arial" pitchFamily="34" charset="0"/>
              </a:rPr>
              <a:t> </a:t>
            </a:r>
            <a:r>
              <a:rPr lang="ru-RU" sz="1400" b="1" dirty="0" smtClean="0">
                <a:solidFill>
                  <a:srgbClr val="0070C0"/>
                </a:solidFill>
                <a:latin typeface="Arial" pitchFamily="34" charset="0"/>
                <a:cs typeface="Arial" pitchFamily="34" charset="0"/>
              </a:rPr>
              <a:t>   </a:t>
            </a:r>
            <a:endParaRPr lang="ru-RU" sz="1400" b="1" dirty="0">
              <a:solidFill>
                <a:srgbClr val="0070C0"/>
              </a:solidFill>
              <a:latin typeface="Arial" pitchFamily="34" charset="0"/>
              <a:cs typeface="Arial" pitchFamily="34" charset="0"/>
            </a:endParaRPr>
          </a:p>
        </p:txBody>
      </p:sp>
      <p:pic>
        <p:nvPicPr>
          <p:cNvPr id="3074" name="Picture 2" descr="C:\Users\GalinaN\Desktop\Советы депутатов\Фото Ученых - депутатов\img3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348644"/>
            <a:ext cx="2664296" cy="373898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5536" y="4509120"/>
            <a:ext cx="4032448" cy="1477328"/>
          </a:xfrm>
          <a:prstGeom prst="rect">
            <a:avLst/>
          </a:prstGeom>
          <a:solidFill>
            <a:schemeClr val="bg2"/>
          </a:solidFill>
        </p:spPr>
        <p:txBody>
          <a:bodyPr wrap="square" rtlCol="0">
            <a:spAutoFit/>
          </a:bodyPr>
          <a:lstStyle/>
          <a:p>
            <a:r>
              <a:rPr lang="ru-RU" b="1" dirty="0" smtClean="0">
                <a:solidFill>
                  <a:schemeClr val="accent1">
                    <a:lumMod val="75000"/>
                  </a:schemeClr>
                </a:solidFill>
              </a:rPr>
              <a:t>Донченко Александр Семёнович: Биобиблиографический указатель</a:t>
            </a:r>
          </a:p>
          <a:p>
            <a:r>
              <a:rPr lang="ru-RU" b="1" dirty="0" smtClean="0">
                <a:solidFill>
                  <a:schemeClr val="accent1">
                    <a:lumMod val="75000"/>
                  </a:schemeClr>
                </a:solidFill>
              </a:rPr>
              <a:t>/Рос. акад. с.- х. наук.  </a:t>
            </a:r>
            <a:r>
              <a:rPr lang="ru-RU" b="1" dirty="0" err="1" smtClean="0">
                <a:solidFill>
                  <a:schemeClr val="accent1">
                    <a:lumMod val="75000"/>
                  </a:schemeClr>
                </a:solidFill>
              </a:rPr>
              <a:t>Сиб</a:t>
            </a:r>
            <a:r>
              <a:rPr lang="ru-RU" b="1" dirty="0" smtClean="0">
                <a:solidFill>
                  <a:schemeClr val="accent1">
                    <a:lumMod val="75000"/>
                  </a:schemeClr>
                </a:solidFill>
              </a:rPr>
              <a:t>.  </a:t>
            </a:r>
            <a:r>
              <a:rPr lang="ru-RU" b="1" dirty="0" err="1" smtClean="0">
                <a:solidFill>
                  <a:schemeClr val="accent1">
                    <a:lumMod val="75000"/>
                  </a:schemeClr>
                </a:solidFill>
              </a:rPr>
              <a:t>отд-ние</a:t>
            </a:r>
            <a:r>
              <a:rPr lang="ru-RU" b="1" dirty="0" smtClean="0">
                <a:solidFill>
                  <a:schemeClr val="accent1">
                    <a:lumMod val="75000"/>
                  </a:schemeClr>
                </a:solidFill>
              </a:rPr>
              <a:t>, Центр. Науч. С.-х. б-ка.- Новосибирск, 2009.-184 с.</a:t>
            </a:r>
            <a:endParaRPr lang="ru-RU" b="1" dirty="0">
              <a:solidFill>
                <a:schemeClr val="accent1">
                  <a:lumMod val="75000"/>
                </a:schemeClr>
              </a:solidFill>
            </a:endParaRPr>
          </a:p>
        </p:txBody>
      </p:sp>
      <p:pic>
        <p:nvPicPr>
          <p:cNvPr id="10242" name="Picture 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8387" y="6093296"/>
            <a:ext cx="963613"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6376" y="5805958"/>
            <a:ext cx="78105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917288"/>
      </p:ext>
    </p:extLst>
  </p:cSld>
  <p:clrMapOvr>
    <a:masterClrMapping/>
  </p:clrMapOvr>
  <mc:AlternateContent xmlns:mc="http://schemas.openxmlformats.org/markup-compatibility/2006" xmlns:p14="http://schemas.microsoft.com/office/powerpoint/2010/main">
    <mc:Choice Requires="p14">
      <p:transition spd="slow" p14:dur="2000" advTm="16607">
        <p14:prism isContent="1"/>
      </p:transition>
    </mc:Choice>
    <mc:Fallback xmlns="">
      <p:transition spd="slow" advTm="16607">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827584" y="692696"/>
            <a:ext cx="3944417" cy="802010"/>
          </a:xfrm>
          <a:solidFill>
            <a:srgbClr val="FAE1B0"/>
          </a:solidFill>
        </p:spPr>
        <p:txBody>
          <a:bodyPr>
            <a:normAutofit fontScale="90000"/>
          </a:bodyPr>
          <a:lstStyle/>
          <a:p>
            <a:pPr algn="ctr"/>
            <a:r>
              <a:rPr lang="ru-RU" sz="2400" dirty="0" smtClean="0">
                <a:solidFill>
                  <a:srgbClr val="C00000"/>
                </a:solidFill>
                <a:latin typeface="Arial" pitchFamily="34" charset="0"/>
                <a:cs typeface="Arial" pitchFamily="34" charset="0"/>
              </a:rPr>
              <a:t>Краснощёков</a:t>
            </a:r>
            <a:br>
              <a:rPr lang="ru-RU" sz="2400" dirty="0" smtClean="0">
                <a:solidFill>
                  <a:srgbClr val="C00000"/>
                </a:solidFill>
                <a:latin typeface="Arial" pitchFamily="34" charset="0"/>
                <a:cs typeface="Arial" pitchFamily="34" charset="0"/>
              </a:rPr>
            </a:br>
            <a:r>
              <a:rPr lang="ru-RU" sz="2400" dirty="0" smtClean="0">
                <a:solidFill>
                  <a:srgbClr val="C00000"/>
                </a:solidFill>
                <a:latin typeface="Arial" pitchFamily="34" charset="0"/>
                <a:cs typeface="Arial" pitchFamily="34" charset="0"/>
              </a:rPr>
              <a:t> Николай Васильевич</a:t>
            </a:r>
            <a:endParaRPr lang="ru-RU" sz="2400" dirty="0">
              <a:solidFill>
                <a:srgbClr val="C00000"/>
              </a:solidFill>
              <a:latin typeface="Arial" pitchFamily="34" charset="0"/>
              <a:cs typeface="Arial" pitchFamily="34" charset="0"/>
            </a:endParaRPr>
          </a:p>
        </p:txBody>
      </p:sp>
      <p:sp>
        <p:nvSpPr>
          <p:cNvPr id="6" name="Объект 5"/>
          <p:cNvSpPr>
            <a:spLocks noGrp="1"/>
          </p:cNvSpPr>
          <p:nvPr>
            <p:ph idx="1"/>
          </p:nvPr>
        </p:nvSpPr>
        <p:spPr>
          <a:xfrm>
            <a:off x="1187624" y="4509120"/>
            <a:ext cx="7416006" cy="1532633"/>
          </a:xfrm>
        </p:spPr>
        <p:txBody>
          <a:bodyPr>
            <a:normAutofit/>
          </a:bodyPr>
          <a:lstStyle/>
          <a:p>
            <a:pPr marL="0" indent="0">
              <a:buNone/>
            </a:pPr>
            <a:r>
              <a:rPr lang="ru-RU" sz="1400" dirty="0" smtClean="0">
                <a:latin typeface="Arial" pitchFamily="34" charset="0"/>
                <a:cs typeface="Arial" pitchFamily="34" charset="0"/>
              </a:rPr>
              <a:t>   </a:t>
            </a:r>
            <a:r>
              <a:rPr lang="ru-RU" sz="1400" b="1" dirty="0" smtClean="0">
                <a:solidFill>
                  <a:srgbClr val="993300"/>
                </a:solidFill>
                <a:latin typeface="Arial" pitchFamily="34" charset="0"/>
                <a:cs typeface="Arial" pitchFamily="34" charset="0"/>
              </a:rPr>
              <a:t>В 1979 – 1989 гг. – первый заместитель председателя  СО ВАСХНИЛ.  С 1989 г. – директор НПО «Подмосковье», заместитель председателя комиссии по продовольствию и закупкам Совета Министров СССР, академик-секретарь отделения механизации, электрификации и автоматизации РАСХН.</a:t>
            </a:r>
          </a:p>
          <a:p>
            <a:pPr marL="0" indent="0">
              <a:buNone/>
            </a:pPr>
            <a:r>
              <a:rPr lang="ru-RU" sz="1400" b="1" dirty="0">
                <a:solidFill>
                  <a:srgbClr val="993300"/>
                </a:solidFill>
                <a:latin typeface="Arial" pitchFamily="34" charset="0"/>
                <a:cs typeface="Arial" pitchFamily="34" charset="0"/>
              </a:rPr>
              <a:t> </a:t>
            </a:r>
            <a:r>
              <a:rPr lang="ru-RU" sz="1400" b="1" dirty="0" smtClean="0">
                <a:solidFill>
                  <a:srgbClr val="993300"/>
                </a:solidFill>
                <a:latin typeface="Arial" pitchFamily="34" charset="0"/>
                <a:cs typeface="Arial" pitchFamily="34" charset="0"/>
              </a:rPr>
              <a:t> </a:t>
            </a:r>
            <a:endParaRPr lang="ru-RU" sz="1400" b="1" dirty="0">
              <a:solidFill>
                <a:srgbClr val="993300"/>
              </a:solidFill>
              <a:latin typeface="Arial" pitchFamily="34" charset="0"/>
              <a:cs typeface="Arial" pitchFamily="34" charset="0"/>
            </a:endParaRPr>
          </a:p>
        </p:txBody>
      </p:sp>
      <p:sp>
        <p:nvSpPr>
          <p:cNvPr id="7" name="Текст 6"/>
          <p:cNvSpPr>
            <a:spLocks noGrp="1"/>
          </p:cNvSpPr>
          <p:nvPr>
            <p:ph type="body" sz="half" idx="2"/>
          </p:nvPr>
        </p:nvSpPr>
        <p:spPr>
          <a:xfrm>
            <a:off x="1115616" y="1772816"/>
            <a:ext cx="3816424" cy="1737205"/>
          </a:xfrm>
        </p:spPr>
        <p:txBody>
          <a:bodyPr>
            <a:noAutofit/>
          </a:bodyPr>
          <a:lstStyle/>
          <a:p>
            <a:r>
              <a:rPr lang="ru-RU" b="1" dirty="0" smtClean="0">
                <a:solidFill>
                  <a:srgbClr val="993300"/>
                </a:solidFill>
                <a:latin typeface="Arial" pitchFamily="34" charset="0"/>
                <a:cs typeface="Arial" pitchFamily="34" charset="0"/>
              </a:rPr>
              <a:t>     Доктор технических наук, профессор, академик РАСХН (с 1985г.), заслуженный деятель науки и техники Российской Федерации, лауреат премии Совета Министров СССР. </a:t>
            </a:r>
          </a:p>
          <a:p>
            <a:r>
              <a:rPr lang="ru-RU" b="1" dirty="0">
                <a:solidFill>
                  <a:srgbClr val="993300"/>
                </a:solidFill>
                <a:latin typeface="Arial" pitchFamily="34" charset="0"/>
                <a:cs typeface="Arial" pitchFamily="34" charset="0"/>
              </a:rPr>
              <a:t> </a:t>
            </a:r>
            <a:r>
              <a:rPr lang="ru-RU" b="1" dirty="0" smtClean="0">
                <a:solidFill>
                  <a:srgbClr val="993300"/>
                </a:solidFill>
                <a:latin typeface="Arial" pitchFamily="34" charset="0"/>
                <a:cs typeface="Arial" pitchFamily="34" charset="0"/>
              </a:rPr>
              <a:t>   В 1955 г. окончил Омский сельскохозяйственный институт. Работал старшим инженером МТС, конструктором, ведущим инженером, заведующим лабораторией, главным инженером и директором опытно-конструкторского бюро </a:t>
            </a:r>
            <a:r>
              <a:rPr lang="ru-RU" b="1" dirty="0" err="1" smtClean="0">
                <a:solidFill>
                  <a:srgbClr val="993300"/>
                </a:solidFill>
                <a:latin typeface="Arial" pitchFamily="34" charset="0"/>
                <a:cs typeface="Arial" pitchFamily="34" charset="0"/>
              </a:rPr>
              <a:t>СибНИИСХ</a:t>
            </a:r>
            <a:r>
              <a:rPr lang="ru-RU" b="1" dirty="0" smtClean="0">
                <a:solidFill>
                  <a:srgbClr val="993300"/>
                </a:solidFill>
                <a:latin typeface="Arial" pitchFamily="34" charset="0"/>
                <a:cs typeface="Arial" pitchFamily="34" charset="0"/>
              </a:rPr>
              <a:t>.  </a:t>
            </a:r>
            <a:endParaRPr lang="ru-RU" b="1" dirty="0">
              <a:solidFill>
                <a:srgbClr val="993300"/>
              </a:solidFill>
              <a:latin typeface="Arial" pitchFamily="34" charset="0"/>
              <a:cs typeface="Arial"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536176"/>
            <a:ext cx="2736304" cy="3823513"/>
          </a:xfrm>
          <a:prstGeom prst="rect">
            <a:avLst/>
          </a:prstGeom>
          <a:solidFill>
            <a:srgbClr val="FFFFFF">
              <a:shade val="85000"/>
            </a:srgbClr>
          </a:solidFill>
          <a:ln w="38100">
            <a:solidFill>
              <a:srgbClr val="FFC000"/>
            </a:solidFill>
            <a:miter lim="800000"/>
            <a:headEnd/>
            <a:tailEnd/>
          </a:ln>
          <a:effectLst>
            <a:outerShdw blurRad="55000" dist="18000" dir="5400000" algn="tl" rotWithShape="0">
              <a:srgbClr val="000000">
                <a:alpha val="40000"/>
              </a:srgbClr>
            </a:outerShdw>
          </a:effectLst>
          <a:scene3d>
            <a:camera prst="isometricOffAxis2Lef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11297783"/>
      </p:ext>
    </p:extLst>
  </p:cSld>
  <p:clrMapOvr>
    <a:masterClrMapping/>
  </p:clrMapOvr>
  <mc:AlternateContent xmlns:mc="http://schemas.openxmlformats.org/markup-compatibility/2006" xmlns:p14="http://schemas.microsoft.com/office/powerpoint/2010/main">
    <mc:Choice Requires="p14">
      <p:transition spd="slow" p14:dur="2000" advTm="7077">
        <p14:prism isContent="1"/>
      </p:transition>
    </mc:Choice>
    <mc:Fallback xmlns="">
      <p:transition spd="slow" advTm="7077">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GalinaN\Desktop\Советы депутатов\фото п.Краснообска\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5441"/>
          </a:xfrm>
          <a:prstGeom prst="rect">
            <a:avLst/>
          </a:prstGeom>
          <a:noFill/>
          <a:extLst>
            <a:ext uri="{909E8E84-426E-40DD-AFC4-6F175D3DCCD1}">
              <a14:hiddenFill xmlns:a14="http://schemas.microsoft.com/office/drawing/2010/main">
                <a:solidFill>
                  <a:srgbClr val="FFFFFF"/>
                </a:solidFill>
              </a14:hiddenFill>
            </a:ext>
          </a:extLst>
        </p:spPr>
      </p:pic>
      <p:sp>
        <p:nvSpPr>
          <p:cNvPr id="6" name="Объект 5"/>
          <p:cNvSpPr>
            <a:spLocks noGrp="1"/>
          </p:cNvSpPr>
          <p:nvPr>
            <p:ph idx="1"/>
          </p:nvPr>
        </p:nvSpPr>
        <p:spPr>
          <a:xfrm>
            <a:off x="755576" y="273050"/>
            <a:ext cx="7931224" cy="5853113"/>
          </a:xfrm>
        </p:spPr>
        <p:txBody>
          <a:bodyPr>
            <a:normAutofit lnSpcReduction="10000"/>
          </a:bodyPr>
          <a:lstStyle/>
          <a:p>
            <a:pPr marL="0" indent="0">
              <a:buNone/>
            </a:pPr>
            <a:r>
              <a:rPr lang="ru-RU" sz="1400" dirty="0" smtClean="0">
                <a:solidFill>
                  <a:srgbClr val="FFC000"/>
                </a:solidFill>
                <a:latin typeface="Arial" pitchFamily="34" charset="0"/>
                <a:cs typeface="Arial" pitchFamily="34" charset="0"/>
              </a:rPr>
              <a:t>           </a:t>
            </a:r>
            <a:r>
              <a:rPr lang="ru-RU" sz="1400" b="1" dirty="0" smtClean="0">
                <a:solidFill>
                  <a:srgbClr val="FFC000"/>
                </a:solidFill>
                <a:latin typeface="Arial" pitchFamily="34" charset="0"/>
                <a:cs typeface="Arial" pitchFamily="34" charset="0"/>
              </a:rPr>
              <a:t>Основное направление научных исследований – проблемы механизации земледелия, животноводства и кормопроизводства, энергетического обеспечения АПК.</a:t>
            </a:r>
          </a:p>
          <a:p>
            <a:pPr marL="0" indent="0">
              <a:buNone/>
            </a:pPr>
            <a:r>
              <a:rPr lang="ru-RU" sz="1400" b="1" dirty="0">
                <a:solidFill>
                  <a:srgbClr val="FFC000"/>
                </a:solidFill>
                <a:latin typeface="Arial" pitchFamily="34" charset="0"/>
                <a:cs typeface="Arial" pitchFamily="34" charset="0"/>
              </a:rPr>
              <a:t> </a:t>
            </a:r>
            <a:r>
              <a:rPr lang="ru-RU" sz="1400" b="1" dirty="0" smtClean="0">
                <a:solidFill>
                  <a:srgbClr val="FFC000"/>
                </a:solidFill>
                <a:latin typeface="Arial" pitchFamily="34" charset="0"/>
                <a:cs typeface="Arial" pitchFamily="34" charset="0"/>
              </a:rPr>
              <a:t> Опубликовал более 250 научных работ, имеет 42 авторских свидетельства на изобретения.</a:t>
            </a:r>
          </a:p>
          <a:p>
            <a:pPr marL="0" indent="0">
              <a:buNone/>
            </a:pPr>
            <a:r>
              <a:rPr lang="ru-RU" sz="1400" b="1" dirty="0">
                <a:solidFill>
                  <a:srgbClr val="FFC000"/>
                </a:solidFill>
                <a:latin typeface="Arial" pitchFamily="34" charset="0"/>
                <a:cs typeface="Arial" pitchFamily="34" charset="0"/>
              </a:rPr>
              <a:t> </a:t>
            </a:r>
            <a:r>
              <a:rPr lang="ru-RU" sz="1400" b="1" dirty="0" smtClean="0">
                <a:solidFill>
                  <a:srgbClr val="FFC000"/>
                </a:solidFill>
                <a:latin typeface="Arial" pitchFamily="34" charset="0"/>
                <a:cs typeface="Arial" pitchFamily="34" charset="0"/>
              </a:rPr>
              <a:t>Награждён орденами Трудового Красного знамени, «Знак Почёта» и несколькими медалями </a:t>
            </a:r>
            <a:r>
              <a:rPr lang="ru-RU" sz="1400" b="1" dirty="0">
                <a:solidFill>
                  <a:srgbClr val="FFC000"/>
                </a:solidFill>
                <a:latin typeface="Arial" pitchFamily="34" charset="0"/>
                <a:cs typeface="Arial" pitchFamily="34" charset="0"/>
              </a:rPr>
              <a:t>СССР. </a:t>
            </a:r>
            <a:endParaRPr lang="ru-RU" sz="1400" b="1" dirty="0" smtClean="0">
              <a:solidFill>
                <a:srgbClr val="FFC000"/>
              </a:solidFill>
              <a:latin typeface="Arial" pitchFamily="34" charset="0"/>
              <a:cs typeface="Arial" pitchFamily="34" charset="0"/>
            </a:endParaRPr>
          </a:p>
          <a:p>
            <a:pPr marL="0" indent="0">
              <a:buNone/>
            </a:pPr>
            <a:r>
              <a:rPr lang="ru-RU" sz="1400" b="1" dirty="0">
                <a:solidFill>
                  <a:srgbClr val="FFC000"/>
                </a:solidFill>
                <a:latin typeface="Arial" pitchFamily="34" charset="0"/>
                <a:cs typeface="Arial" pitchFamily="34" charset="0"/>
              </a:rPr>
              <a:t> </a:t>
            </a:r>
            <a:r>
              <a:rPr lang="ru-RU" sz="1400" b="1" dirty="0" smtClean="0">
                <a:solidFill>
                  <a:srgbClr val="FFC000"/>
                </a:solidFill>
                <a:latin typeface="Arial" pitchFamily="34" charset="0"/>
                <a:cs typeface="Arial" pitchFamily="34" charset="0"/>
              </a:rPr>
              <a:t>                  Литература</a:t>
            </a:r>
            <a:r>
              <a:rPr lang="ru-RU" sz="1400" b="1" dirty="0">
                <a:solidFill>
                  <a:srgbClr val="FFC000"/>
                </a:solidFill>
                <a:latin typeface="Arial" pitchFamily="34" charset="0"/>
                <a:cs typeface="Arial" pitchFamily="34" charset="0"/>
              </a:rPr>
              <a:t>:</a:t>
            </a:r>
          </a:p>
          <a:p>
            <a:pPr marL="0" indent="0">
              <a:buNone/>
            </a:pPr>
            <a:r>
              <a:rPr lang="ru-RU" sz="1400" b="1" dirty="0" smtClean="0">
                <a:solidFill>
                  <a:srgbClr val="FFC000"/>
                </a:solidFill>
                <a:latin typeface="Arial" pitchFamily="34" charset="0"/>
                <a:cs typeface="Arial" pitchFamily="34" charset="0"/>
              </a:rPr>
              <a:t>           Машины </a:t>
            </a:r>
            <a:r>
              <a:rPr lang="ru-RU" sz="1400" b="1" dirty="0">
                <a:solidFill>
                  <a:srgbClr val="FFC000"/>
                </a:solidFill>
                <a:latin typeface="Arial" pitchFamily="34" charset="0"/>
                <a:cs typeface="Arial" pitchFamily="34" charset="0"/>
              </a:rPr>
              <a:t>для защиты почв от ветровой эрозии. - М.: </a:t>
            </a:r>
            <a:r>
              <a:rPr lang="ru-RU" sz="1400" b="1" dirty="0" err="1">
                <a:solidFill>
                  <a:srgbClr val="FFC000"/>
                </a:solidFill>
                <a:latin typeface="Arial" pitchFamily="34" charset="0"/>
                <a:cs typeface="Arial" pitchFamily="34" charset="0"/>
              </a:rPr>
              <a:t>Россельхозиздат</a:t>
            </a:r>
            <a:r>
              <a:rPr lang="ru-RU" sz="1400" b="1" dirty="0">
                <a:solidFill>
                  <a:srgbClr val="FFC000"/>
                </a:solidFill>
                <a:latin typeface="Arial" pitchFamily="34" charset="0"/>
                <a:cs typeface="Arial" pitchFamily="34" charset="0"/>
              </a:rPr>
              <a:t>, 1977. </a:t>
            </a:r>
            <a:r>
              <a:rPr lang="ru-RU" sz="1400" b="1" dirty="0" smtClean="0">
                <a:solidFill>
                  <a:srgbClr val="FFC000"/>
                </a:solidFill>
                <a:latin typeface="Arial" pitchFamily="34" charset="0"/>
                <a:cs typeface="Arial" pitchFamily="34" charset="0"/>
              </a:rPr>
              <a:t>–</a:t>
            </a:r>
          </a:p>
          <a:p>
            <a:pPr marL="0" indent="0">
              <a:buNone/>
            </a:pPr>
            <a:r>
              <a:rPr lang="ru-RU" sz="1400" b="1" dirty="0" smtClean="0">
                <a:solidFill>
                  <a:srgbClr val="FFC000"/>
                </a:solidFill>
                <a:latin typeface="Arial" pitchFamily="34" charset="0"/>
                <a:cs typeface="Arial" pitchFamily="34" charset="0"/>
              </a:rPr>
              <a:t> </a:t>
            </a:r>
            <a:r>
              <a:rPr lang="ru-RU" sz="1400" b="1" dirty="0">
                <a:solidFill>
                  <a:srgbClr val="FFC000"/>
                </a:solidFill>
                <a:latin typeface="Arial" pitchFamily="34" charset="0"/>
                <a:cs typeface="Arial" pitchFamily="34" charset="0"/>
              </a:rPr>
              <a:t>223 с.</a:t>
            </a:r>
          </a:p>
          <a:p>
            <a:pPr marL="0" indent="0">
              <a:buNone/>
            </a:pPr>
            <a:r>
              <a:rPr lang="ru-RU" sz="1400" b="1" dirty="0" smtClean="0">
                <a:solidFill>
                  <a:srgbClr val="FFC000"/>
                </a:solidFill>
                <a:latin typeface="Arial" pitchFamily="34" charset="0"/>
                <a:cs typeface="Arial" pitchFamily="34" charset="0"/>
              </a:rPr>
              <a:t>           Механика </a:t>
            </a:r>
            <a:r>
              <a:rPr lang="ru-RU" sz="1400" b="1" dirty="0">
                <a:solidFill>
                  <a:srgbClr val="FFC000"/>
                </a:solidFill>
                <a:latin typeface="Arial" pitchFamily="34" charset="0"/>
                <a:cs typeface="Arial" pitchFamily="34" charset="0"/>
              </a:rPr>
              <a:t>почвозащитного земледелия. - Новосибирск: Наука. Сибирское отделение, 1984. - 201 с.</a:t>
            </a:r>
          </a:p>
          <a:p>
            <a:pPr marL="0" indent="0">
              <a:buNone/>
            </a:pPr>
            <a:r>
              <a:rPr lang="ru-RU" sz="1400" b="1" dirty="0" smtClean="0">
                <a:solidFill>
                  <a:srgbClr val="FFC000"/>
                </a:solidFill>
                <a:latin typeface="Arial" pitchFamily="34" charset="0"/>
                <a:cs typeface="Arial" pitchFamily="34" charset="0"/>
              </a:rPr>
              <a:t>            Коллективы </a:t>
            </a:r>
            <a:r>
              <a:rPr lang="ru-RU" sz="1400" b="1" dirty="0">
                <a:solidFill>
                  <a:srgbClr val="FFC000"/>
                </a:solidFill>
                <a:latin typeface="Arial" pitchFamily="34" charset="0"/>
                <a:cs typeface="Arial" pitchFamily="34" charset="0"/>
              </a:rPr>
              <a:t>высокопроизводительного труда / </a:t>
            </a:r>
            <a:r>
              <a:rPr lang="ru-RU" sz="1400" b="1" dirty="0" err="1">
                <a:solidFill>
                  <a:srgbClr val="FFC000"/>
                </a:solidFill>
                <a:latin typeface="Arial" pitchFamily="34" charset="0"/>
                <a:cs typeface="Arial" pitchFamily="34" charset="0"/>
              </a:rPr>
              <a:t>Соавт</a:t>
            </a:r>
            <a:r>
              <a:rPr lang="ru-RU" sz="1400" b="1" dirty="0">
                <a:solidFill>
                  <a:srgbClr val="FFC000"/>
                </a:solidFill>
                <a:latin typeface="Arial" pitchFamily="34" charset="0"/>
                <a:cs typeface="Arial" pitchFamily="34" charset="0"/>
              </a:rPr>
              <a:t>. П.М. </a:t>
            </a:r>
            <a:r>
              <a:rPr lang="ru-RU" sz="1400" b="1" dirty="0" err="1">
                <a:solidFill>
                  <a:srgbClr val="FFC000"/>
                </a:solidFill>
                <a:latin typeface="Arial" pitchFamily="34" charset="0"/>
                <a:cs typeface="Arial" pitchFamily="34" charset="0"/>
              </a:rPr>
              <a:t>Першукевич</a:t>
            </a:r>
            <a:r>
              <a:rPr lang="ru-RU" sz="1400" b="1" dirty="0">
                <a:solidFill>
                  <a:srgbClr val="FFC000"/>
                </a:solidFill>
                <a:latin typeface="Arial" pitchFamily="34" charset="0"/>
                <a:cs typeface="Arial" pitchFamily="34" charset="0"/>
              </a:rPr>
              <a:t>. - М.: </a:t>
            </a:r>
            <a:r>
              <a:rPr lang="ru-RU" sz="1400" b="1" dirty="0" err="1">
                <a:solidFill>
                  <a:srgbClr val="FFC000"/>
                </a:solidFill>
                <a:latin typeface="Arial" pitchFamily="34" charset="0"/>
                <a:cs typeface="Arial" pitchFamily="34" charset="0"/>
              </a:rPr>
              <a:t>Росагропромиздат</a:t>
            </a:r>
            <a:r>
              <a:rPr lang="ru-RU" sz="1400" b="1" dirty="0">
                <a:solidFill>
                  <a:srgbClr val="FFC000"/>
                </a:solidFill>
                <a:latin typeface="Arial" pitchFamily="34" charset="0"/>
                <a:cs typeface="Arial" pitchFamily="34" charset="0"/>
              </a:rPr>
              <a:t>, 1989. - 142 с.</a:t>
            </a:r>
          </a:p>
          <a:p>
            <a:pPr marL="0" indent="0">
              <a:buNone/>
            </a:pPr>
            <a:r>
              <a:rPr lang="ru-RU" sz="1400" b="1" dirty="0" smtClean="0">
                <a:solidFill>
                  <a:srgbClr val="FFC000"/>
                </a:solidFill>
                <a:latin typeface="Arial" pitchFamily="34" charset="0"/>
                <a:cs typeface="Arial" pitchFamily="34" charset="0"/>
              </a:rPr>
              <a:t>            </a:t>
            </a:r>
            <a:r>
              <a:rPr lang="ru-RU" sz="1400" b="1" dirty="0" err="1" smtClean="0">
                <a:solidFill>
                  <a:srgbClr val="FFC000"/>
                </a:solidFill>
                <a:latin typeface="Arial" pitchFamily="34" charset="0"/>
                <a:cs typeface="Arial" pitchFamily="34" charset="0"/>
              </a:rPr>
              <a:t>Блочно</a:t>
            </a:r>
            <a:r>
              <a:rPr lang="ru-RU" sz="1400" b="1" dirty="0" smtClean="0">
                <a:solidFill>
                  <a:srgbClr val="FFC000"/>
                </a:solidFill>
                <a:latin typeface="Arial" pitchFamily="34" charset="0"/>
                <a:cs typeface="Arial" pitchFamily="34" charset="0"/>
              </a:rPr>
              <a:t>-модульные </a:t>
            </a:r>
            <a:r>
              <a:rPr lang="ru-RU" sz="1400" b="1" dirty="0">
                <a:solidFill>
                  <a:srgbClr val="FFC000"/>
                </a:solidFill>
                <a:latin typeface="Arial" pitchFamily="34" charset="0"/>
                <a:cs typeface="Arial" pitchFamily="34" charset="0"/>
              </a:rPr>
              <a:t>принципы создания сельскохозяйственной техники / </a:t>
            </a:r>
            <a:r>
              <a:rPr lang="ru-RU" sz="1400" b="1" dirty="0" err="1">
                <a:solidFill>
                  <a:srgbClr val="FFC000"/>
                </a:solidFill>
                <a:latin typeface="Arial" pitchFamily="34" charset="0"/>
                <a:cs typeface="Arial" pitchFamily="34" charset="0"/>
              </a:rPr>
              <a:t>Соавт</a:t>
            </a:r>
            <a:r>
              <a:rPr lang="ru-RU" sz="1400" b="1" dirty="0">
                <a:solidFill>
                  <a:srgbClr val="FFC000"/>
                </a:solidFill>
                <a:latin typeface="Arial" pitchFamily="34" charset="0"/>
                <a:cs typeface="Arial" pitchFamily="34" charset="0"/>
              </a:rPr>
              <a:t>.: А.А. Артюшин и др.; НИИ информационных и технико-экономических исследований по инженерно-техническому обеспечению агропромышленного комплекса. - М., 1998. - 102 с.</a:t>
            </a:r>
          </a:p>
          <a:p>
            <a:pPr marL="0" indent="0">
              <a:buNone/>
            </a:pPr>
            <a:r>
              <a:rPr lang="ru-RU" sz="1400" b="1" dirty="0" smtClean="0">
                <a:solidFill>
                  <a:srgbClr val="FFC000"/>
                </a:solidFill>
                <a:latin typeface="Arial" pitchFamily="34" charset="0"/>
                <a:cs typeface="Arial" pitchFamily="34" charset="0"/>
              </a:rPr>
              <a:t>            Многоукладная </a:t>
            </a:r>
            <a:r>
              <a:rPr lang="ru-RU" sz="1400" b="1" dirty="0">
                <a:solidFill>
                  <a:srgbClr val="FFC000"/>
                </a:solidFill>
                <a:latin typeface="Arial" pitchFamily="34" charset="0"/>
                <a:cs typeface="Arial" pitchFamily="34" charset="0"/>
              </a:rPr>
              <a:t>аграрная экономика и российская деревня (середина </a:t>
            </a:r>
          </a:p>
          <a:p>
            <a:pPr marL="0" indent="0">
              <a:buNone/>
            </a:pPr>
            <a:r>
              <a:rPr lang="ru-RU" sz="1400" b="1" dirty="0">
                <a:solidFill>
                  <a:srgbClr val="FFC000"/>
                </a:solidFill>
                <a:latin typeface="Arial" pitchFamily="34" charset="0"/>
                <a:cs typeface="Arial" pitchFamily="34" charset="0"/>
              </a:rPr>
              <a:t>80-х–90-е годы XX столетия) / </a:t>
            </a:r>
            <a:r>
              <a:rPr lang="ru-RU" sz="1400" b="1" dirty="0" err="1">
                <a:solidFill>
                  <a:srgbClr val="FFC000"/>
                </a:solidFill>
                <a:latin typeface="Arial" pitchFamily="34" charset="0"/>
                <a:cs typeface="Arial" pitchFamily="34" charset="0"/>
              </a:rPr>
              <a:t>Соавт</a:t>
            </a:r>
            <a:r>
              <a:rPr lang="ru-RU" sz="1400" b="1" dirty="0">
                <a:solidFill>
                  <a:srgbClr val="FFC000"/>
                </a:solidFill>
                <a:latin typeface="Arial" pitchFamily="34" charset="0"/>
                <a:cs typeface="Arial" pitchFamily="34" charset="0"/>
              </a:rPr>
              <a:t>.: Е.С. Строев и др. - М.: Колос, 2001. - 620 с.</a:t>
            </a:r>
          </a:p>
          <a:p>
            <a:pPr marL="0" indent="0">
              <a:buNone/>
            </a:pPr>
            <a:r>
              <a:rPr lang="ru-RU" sz="1400" b="1" dirty="0">
                <a:solidFill>
                  <a:srgbClr val="FFC000"/>
                </a:solidFill>
                <a:latin typeface="Arial" pitchFamily="34" charset="0"/>
                <a:cs typeface="Arial" pitchFamily="34" charset="0"/>
              </a:rPr>
              <a:t>Система использования техники в сельскохозяйственном производстве. Построение эффективного машинного производства продукции. - М., </a:t>
            </a:r>
            <a:r>
              <a:rPr lang="ru-RU" sz="1400" b="1" dirty="0" err="1">
                <a:solidFill>
                  <a:srgbClr val="FFC000"/>
                </a:solidFill>
                <a:latin typeface="Arial" pitchFamily="34" charset="0"/>
                <a:cs typeface="Arial" pitchFamily="34" charset="0"/>
              </a:rPr>
              <a:t>Росинформагротех</a:t>
            </a:r>
            <a:r>
              <a:rPr lang="ru-RU" sz="1400" b="1" dirty="0">
                <a:solidFill>
                  <a:srgbClr val="FFC000"/>
                </a:solidFill>
                <a:latin typeface="Arial" pitchFamily="34" charset="0"/>
                <a:cs typeface="Arial" pitchFamily="34" charset="0"/>
              </a:rPr>
              <a:t>, 2003. -519 с.</a:t>
            </a:r>
          </a:p>
          <a:p>
            <a:pPr marL="0" indent="0">
              <a:buNone/>
            </a:pPr>
            <a:r>
              <a:rPr lang="ru-RU" sz="1400" b="1" dirty="0" smtClean="0">
                <a:solidFill>
                  <a:srgbClr val="FFC000"/>
                </a:solidFill>
                <a:latin typeface="Arial" pitchFamily="34" charset="0"/>
                <a:cs typeface="Arial" pitchFamily="34" charset="0"/>
              </a:rPr>
              <a:t>             Стратегия </a:t>
            </a:r>
            <a:r>
              <a:rPr lang="ru-RU" sz="1400" b="1" dirty="0">
                <a:solidFill>
                  <a:srgbClr val="FFC000"/>
                </a:solidFill>
                <a:latin typeface="Arial" pitchFamily="34" charset="0"/>
                <a:cs typeface="Arial" pitchFamily="34" charset="0"/>
              </a:rPr>
              <a:t>машинно-технологического обеспечения производства сельскохозяйственной продукции России на период до 2010 года. - М., </a:t>
            </a:r>
            <a:r>
              <a:rPr lang="ru-RU" sz="1400" b="1" dirty="0" err="1">
                <a:solidFill>
                  <a:srgbClr val="FFC000"/>
                </a:solidFill>
                <a:latin typeface="Arial" pitchFamily="34" charset="0"/>
                <a:cs typeface="Arial" pitchFamily="34" charset="0"/>
              </a:rPr>
              <a:t>Россельхозакадемия</a:t>
            </a:r>
            <a:r>
              <a:rPr lang="ru-RU" sz="1400" b="1" dirty="0">
                <a:solidFill>
                  <a:srgbClr val="FFC000"/>
                </a:solidFill>
                <a:latin typeface="Arial" pitchFamily="34" charset="0"/>
                <a:cs typeface="Arial" pitchFamily="34" charset="0"/>
              </a:rPr>
              <a:t>, 2003, </a:t>
            </a:r>
            <a:r>
              <a:rPr lang="ru-RU" sz="1400" b="1" dirty="0" smtClean="0">
                <a:solidFill>
                  <a:srgbClr val="FFC000"/>
                </a:solidFill>
                <a:latin typeface="Arial" pitchFamily="34" charset="0"/>
                <a:cs typeface="Arial" pitchFamily="34" charset="0"/>
              </a:rPr>
              <a:t>- 49 </a:t>
            </a:r>
            <a:r>
              <a:rPr lang="ru-RU" sz="1400" b="1" dirty="0">
                <a:solidFill>
                  <a:srgbClr val="FFC000"/>
                </a:solidFill>
                <a:latin typeface="Arial" pitchFamily="34" charset="0"/>
                <a:cs typeface="Arial" pitchFamily="34" charset="0"/>
              </a:rPr>
              <a:t>с.</a:t>
            </a:r>
          </a:p>
        </p:txBody>
      </p:sp>
      <p:pic>
        <p:nvPicPr>
          <p:cNvPr id="11266" name="Picture 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0193" y="5805264"/>
            <a:ext cx="963613"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1274846"/>
      </p:ext>
    </p:extLst>
  </p:cSld>
  <p:clrMapOvr>
    <a:masterClrMapping/>
  </p:clrMapOvr>
  <mc:AlternateContent xmlns:mc="http://schemas.openxmlformats.org/markup-compatibility/2006" xmlns:p14="http://schemas.microsoft.com/office/powerpoint/2010/main">
    <mc:Choice Requires="p14">
      <p:transition spd="slow" p14:dur="2000" advTm="9776">
        <p14:prism isContent="1"/>
      </p:transition>
    </mc:Choice>
    <mc:Fallback xmlns="">
      <p:transition spd="slow" advTm="9776">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GalinaN\Desktop\Советы депутатов\фото п.Краснообска\AB5CA4F6400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755576" y="260648"/>
            <a:ext cx="4016425" cy="1310853"/>
          </a:xfrm>
        </p:spPr>
        <p:txBody>
          <a:bodyPr>
            <a:normAutofit/>
          </a:bodyPr>
          <a:lstStyle/>
          <a:p>
            <a:pPr algn="ctr"/>
            <a:r>
              <a:rPr lang="ru-RU" sz="2400" dirty="0" err="1" smtClean="0">
                <a:solidFill>
                  <a:schemeClr val="accent4">
                    <a:lumMod val="50000"/>
                  </a:schemeClr>
                </a:solidFill>
                <a:latin typeface="Arial" pitchFamily="34" charset="0"/>
                <a:cs typeface="Arial" pitchFamily="34" charset="0"/>
              </a:rPr>
              <a:t>Синягин</a:t>
            </a:r>
            <a:r>
              <a:rPr lang="ru-RU" sz="2400" dirty="0" smtClean="0">
                <a:solidFill>
                  <a:schemeClr val="accent4">
                    <a:lumMod val="50000"/>
                  </a:schemeClr>
                </a:solidFill>
                <a:latin typeface="Arial" pitchFamily="34" charset="0"/>
                <a:cs typeface="Arial" pitchFamily="34" charset="0"/>
              </a:rPr>
              <a:t/>
            </a:r>
            <a:br>
              <a:rPr lang="ru-RU" sz="2400" dirty="0" smtClean="0">
                <a:solidFill>
                  <a:schemeClr val="accent4">
                    <a:lumMod val="50000"/>
                  </a:schemeClr>
                </a:solidFill>
                <a:latin typeface="Arial" pitchFamily="34" charset="0"/>
                <a:cs typeface="Arial" pitchFamily="34" charset="0"/>
              </a:rPr>
            </a:br>
            <a:r>
              <a:rPr lang="ru-RU" sz="2400" dirty="0" smtClean="0">
                <a:solidFill>
                  <a:schemeClr val="accent4">
                    <a:lumMod val="50000"/>
                  </a:schemeClr>
                </a:solidFill>
                <a:latin typeface="Arial" pitchFamily="34" charset="0"/>
                <a:cs typeface="Arial" pitchFamily="34" charset="0"/>
              </a:rPr>
              <a:t> Ираклий Иванович</a:t>
            </a:r>
            <a:endParaRPr lang="ru-RU" sz="2400" dirty="0">
              <a:solidFill>
                <a:schemeClr val="accent4">
                  <a:lumMod val="50000"/>
                </a:schemeClr>
              </a:solidFill>
              <a:latin typeface="Arial" pitchFamily="34" charset="0"/>
              <a:cs typeface="Arial" pitchFamily="34" charset="0"/>
            </a:endParaRPr>
          </a:p>
        </p:txBody>
      </p:sp>
      <p:sp>
        <p:nvSpPr>
          <p:cNvPr id="3" name="Объект 2"/>
          <p:cNvSpPr>
            <a:spLocks noGrp="1"/>
          </p:cNvSpPr>
          <p:nvPr>
            <p:ph idx="1"/>
          </p:nvPr>
        </p:nvSpPr>
        <p:spPr>
          <a:xfrm>
            <a:off x="539552" y="3068960"/>
            <a:ext cx="8147248" cy="3057203"/>
          </a:xfrm>
        </p:spPr>
        <p:txBody>
          <a:bodyPr>
            <a:noAutofit/>
          </a:bodyPr>
          <a:lstStyle/>
          <a:p>
            <a:pPr marL="0" indent="0">
              <a:buNone/>
            </a:pPr>
            <a:r>
              <a:rPr lang="ru-RU" sz="1400" b="1" dirty="0" smtClean="0">
                <a:solidFill>
                  <a:schemeClr val="accent2">
                    <a:lumMod val="20000"/>
                    <a:lumOff val="80000"/>
                  </a:schemeClr>
                </a:solidFill>
                <a:latin typeface="Arial" pitchFamily="34" charset="0"/>
                <a:cs typeface="Arial" pitchFamily="34" charset="0"/>
              </a:rPr>
              <a:t>             Работал </a:t>
            </a:r>
            <a:r>
              <a:rPr lang="ru-RU" sz="1400" b="1" dirty="0">
                <a:solidFill>
                  <a:schemeClr val="accent2">
                    <a:lumMod val="20000"/>
                    <a:lumOff val="80000"/>
                  </a:schemeClr>
                </a:solidFill>
                <a:latin typeface="Arial" pitchFamily="34" charset="0"/>
                <a:cs typeface="Arial" pitchFamily="34" charset="0"/>
              </a:rPr>
              <a:t>агрохимиком Всесоюзного объединения “Минеральные удобрения” (1932). Научный сотрудник, заведующий отделом Казахского НИИ удобрений и </a:t>
            </a:r>
            <a:r>
              <a:rPr lang="ru-RU" sz="1400" b="1" dirty="0" err="1">
                <a:solidFill>
                  <a:schemeClr val="accent2">
                    <a:lumMod val="20000"/>
                    <a:lumOff val="80000"/>
                  </a:schemeClr>
                </a:solidFill>
                <a:latin typeface="Arial" pitchFamily="34" charset="0"/>
                <a:cs typeface="Arial" pitchFamily="34" charset="0"/>
              </a:rPr>
              <a:t>агропочвоведения</a:t>
            </a:r>
            <a:r>
              <a:rPr lang="ru-RU" sz="1400" b="1" dirty="0">
                <a:solidFill>
                  <a:schemeClr val="accent2">
                    <a:lumMod val="20000"/>
                    <a:lumOff val="80000"/>
                  </a:schemeClr>
                </a:solidFill>
                <a:latin typeface="Arial" pitchFamily="34" charset="0"/>
                <a:cs typeface="Arial" pitchFamily="34" charset="0"/>
              </a:rPr>
              <a:t> (1932–1938). Аспирант, докторант ВАСХНИЛ (1938–1939). Старший научный сотрудник (1939–1942),заведующий отделом (1942–1945) ВНИИ свекловичного полеводства (ВНИИСП). Начальник отдела полеводства Управления сельского хозяйства и лесоводства Советской военной администрации в Германии (1945–1946). Заведующий отделом агротехники ВНИИСП (1946–1951). Заместитель председателя научно-методического совета Главного управления с.-х. пропаганды МСХ СССР (1951–1954), одновременно </a:t>
            </a:r>
            <a:r>
              <a:rPr lang="ru-RU" sz="1400" b="1" dirty="0" err="1">
                <a:solidFill>
                  <a:schemeClr val="accent2">
                    <a:lumMod val="20000"/>
                    <a:lumOff val="80000"/>
                  </a:schemeClr>
                </a:solidFill>
                <a:latin typeface="Arial" pitchFamily="34" charset="0"/>
                <a:cs typeface="Arial" pitchFamily="34" charset="0"/>
              </a:rPr>
              <a:t>и.о</a:t>
            </a:r>
            <a:r>
              <a:rPr lang="ru-RU" sz="1400" b="1" dirty="0">
                <a:solidFill>
                  <a:schemeClr val="accent2">
                    <a:lumMod val="20000"/>
                    <a:lumOff val="80000"/>
                  </a:schemeClr>
                </a:solidFill>
                <a:latin typeface="Arial" pitchFamily="34" charset="0"/>
                <a:cs typeface="Arial" pitchFamily="34" charset="0"/>
              </a:rPr>
              <a:t>. директора ВНИИСП (до 1953 г.). Директор ВНИИСП (1953). Начальник Управления с.-х. науки Главного управления с.-х. науки и пропаганды МСХ СССР (1954–1956). Главный ученый секретарь Президиума ВАСХНИЛ (1956–1959), директор (1959–1960) ВНИИ удобрений и </a:t>
            </a:r>
            <a:r>
              <a:rPr lang="ru-RU" sz="1400" b="1" dirty="0" err="1">
                <a:solidFill>
                  <a:schemeClr val="accent2">
                    <a:lumMod val="20000"/>
                    <a:lumOff val="80000"/>
                  </a:schemeClr>
                </a:solidFill>
                <a:latin typeface="Arial" pitchFamily="34" charset="0"/>
                <a:cs typeface="Arial" pitchFamily="34" charset="0"/>
              </a:rPr>
              <a:t>агропочвоведения</a:t>
            </a:r>
            <a:r>
              <a:rPr lang="ru-RU" sz="1400" b="1" dirty="0">
                <a:solidFill>
                  <a:schemeClr val="accent2">
                    <a:lumMod val="20000"/>
                    <a:lumOff val="80000"/>
                  </a:schemeClr>
                </a:solidFill>
                <a:latin typeface="Arial" pitchFamily="34" charset="0"/>
                <a:cs typeface="Arial" pitchFamily="34" charset="0"/>
              </a:rPr>
              <a:t> (ВИУА). Академик-секретарь Отделения земледелия ВАСХНИЛ (1960–1961), заместитель министра сельского хозяйства РСФСР (1961–1963), руководитель лаборатории минеральных удобрений ВИУА (1963–1965). Вице-президент ВАСХНИЛ (1965–1969), председатель оргбюро Сибирского отделения и член Президиума СО (1969–1970), председатель Президиума СО (1970–1978) </a:t>
            </a:r>
            <a:r>
              <a:rPr lang="ru-RU" sz="1400" b="1" dirty="0">
                <a:solidFill>
                  <a:schemeClr val="bg2"/>
                </a:solidFill>
                <a:latin typeface="Arial" pitchFamily="34" charset="0"/>
                <a:cs typeface="Arial" pitchFamily="34" charset="0"/>
              </a:rPr>
              <a:t>ВАСХНИЛ.</a:t>
            </a:r>
            <a:r>
              <a:rPr lang="ru-RU" sz="1400" dirty="0">
                <a:latin typeface="Arial" pitchFamily="34" charset="0"/>
                <a:cs typeface="Arial" pitchFamily="34" charset="0"/>
              </a:rPr>
              <a:t> </a:t>
            </a:r>
          </a:p>
          <a:p>
            <a:endParaRPr lang="ru-RU" sz="1400" dirty="0">
              <a:latin typeface="Arial" pitchFamily="34" charset="0"/>
              <a:cs typeface="Arial" pitchFamily="34" charset="0"/>
            </a:endParaRPr>
          </a:p>
        </p:txBody>
      </p:sp>
      <p:sp>
        <p:nvSpPr>
          <p:cNvPr id="4" name="Текст 3"/>
          <p:cNvSpPr>
            <a:spLocks noGrp="1"/>
          </p:cNvSpPr>
          <p:nvPr>
            <p:ph type="body" sz="half" idx="2"/>
          </p:nvPr>
        </p:nvSpPr>
        <p:spPr>
          <a:xfrm>
            <a:off x="457200" y="1574964"/>
            <a:ext cx="5194920" cy="2646125"/>
          </a:xfrm>
        </p:spPr>
        <p:txBody>
          <a:bodyPr>
            <a:normAutofit/>
          </a:bodyPr>
          <a:lstStyle/>
          <a:p>
            <a:r>
              <a:rPr lang="ru-RU" b="1" dirty="0" smtClean="0">
                <a:solidFill>
                  <a:schemeClr val="accent2">
                    <a:lumMod val="20000"/>
                    <a:lumOff val="80000"/>
                  </a:schemeClr>
                </a:solidFill>
              </a:rPr>
              <a:t>          </a:t>
            </a:r>
            <a:r>
              <a:rPr lang="ru-RU" b="1" dirty="0" smtClean="0">
                <a:solidFill>
                  <a:schemeClr val="accent2">
                    <a:lumMod val="20000"/>
                    <a:lumOff val="80000"/>
                  </a:schemeClr>
                </a:solidFill>
                <a:latin typeface="Arial" pitchFamily="34" charset="0"/>
                <a:cs typeface="Arial" pitchFamily="34" charset="0"/>
              </a:rPr>
              <a:t>      </a:t>
            </a:r>
            <a:r>
              <a:rPr lang="ru-RU" b="1" dirty="0">
                <a:solidFill>
                  <a:schemeClr val="accent2">
                    <a:lumMod val="20000"/>
                    <a:lumOff val="80000"/>
                  </a:schemeClr>
                </a:solidFill>
                <a:latin typeface="Arial" pitchFamily="34" charset="0"/>
                <a:cs typeface="Arial" pitchFamily="34" charset="0"/>
              </a:rPr>
              <a:t>Родился в г. Москве. Окончил Московский институт агрохимии и           почвоведения (ныне факультет агрохимии и почвоведения МСХА) в 1932 г. Доктор с.-х. наук (1943), профессор (1944), академик ВАСХНИЛ (1960). Крупный ученый в области агрохимии и земледелия, основоположник отечественной с.-х. лексикографии. </a:t>
            </a:r>
          </a:p>
        </p:txBody>
      </p:sp>
      <p:pic>
        <p:nvPicPr>
          <p:cNvPr id="2050" name="Picture 2" descr="C:\Users\GalinaN\Desktop\Советы депутатов\Фото Ученых - депутатов\img3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149513"/>
            <a:ext cx="1982860" cy="2850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794909"/>
      </p:ext>
    </p:extLst>
  </p:cSld>
  <p:clrMapOvr>
    <a:masterClrMapping/>
  </p:clrMapOvr>
  <mc:AlternateContent xmlns:mc="http://schemas.openxmlformats.org/markup-compatibility/2006" xmlns:p14="http://schemas.microsoft.com/office/powerpoint/2010/main">
    <mc:Choice Requires="p14">
      <p:transition spd="slow" p14:dur="2000" advTm="22053">
        <p14:prism isContent="1"/>
      </p:transition>
    </mc:Choice>
    <mc:Fallback xmlns="">
      <p:transition spd="slow" advTm="22053">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	</a:t>
            </a:r>
          </a:p>
        </p:txBody>
      </p:sp>
      <p:sp>
        <p:nvSpPr>
          <p:cNvPr id="3" name="Объект 2"/>
          <p:cNvSpPr>
            <a:spLocks noGrp="1"/>
          </p:cNvSpPr>
          <p:nvPr>
            <p:ph idx="1"/>
          </p:nvPr>
        </p:nvSpPr>
        <p:spPr>
          <a:xfrm>
            <a:off x="3059832" y="260648"/>
            <a:ext cx="5626968" cy="5865515"/>
          </a:xfrm>
        </p:spPr>
        <p:txBody>
          <a:bodyPr>
            <a:noAutofit/>
          </a:bodyPr>
          <a:lstStyle/>
          <a:p>
            <a:r>
              <a:rPr lang="ru-RU" sz="1400" b="1" dirty="0" smtClean="0">
                <a:solidFill>
                  <a:schemeClr val="bg1"/>
                </a:solidFill>
                <a:latin typeface="Arial" pitchFamily="34" charset="0"/>
                <a:cs typeface="Arial" pitchFamily="34" charset="0"/>
              </a:rPr>
              <a:t>      Принимал </a:t>
            </a:r>
            <a:r>
              <a:rPr lang="ru-RU" sz="1400" b="1" dirty="0">
                <a:solidFill>
                  <a:schemeClr val="bg1"/>
                </a:solidFill>
                <a:latin typeface="Arial" pitchFamily="34" charset="0"/>
                <a:cs typeface="Arial" pitchFamily="34" charset="0"/>
              </a:rPr>
              <a:t>участие в создании 19 словарей. Являлся научным редактором двухтомного восьмиязычного с.-х. словаря, созданного по заказу СЭВ. </a:t>
            </a:r>
          </a:p>
          <a:p>
            <a:r>
              <a:rPr lang="ru-RU" sz="1400" b="1" dirty="0" smtClean="0">
                <a:solidFill>
                  <a:schemeClr val="bg1"/>
                </a:solidFill>
                <a:latin typeface="Arial" pitchFamily="34" charset="0"/>
                <a:cs typeface="Arial" pitchFamily="34" charset="0"/>
              </a:rPr>
              <a:t>       Награжден </a:t>
            </a:r>
            <a:r>
              <a:rPr lang="ru-RU" sz="1400" b="1" dirty="0">
                <a:solidFill>
                  <a:schemeClr val="bg1"/>
                </a:solidFill>
                <a:latin typeface="Arial" pitchFamily="34" charset="0"/>
                <a:cs typeface="Arial" pitchFamily="34" charset="0"/>
              </a:rPr>
              <a:t>орденом Ленина (1976), 2 орденами Трудового Красного Знамени (1952, 1967), орденом Октябрьской Революции (1971), 10 медалями СССР, 5 медалями ВСХВ и ВДНХ; иностранным орденом “За заслуги перед отечеством” (ГДР) и Почетной медалью Польской АН. Член-корреспондент Академии с.-х. наук ГДР и членом многих зарубежных научных организаций. Опубликовано более 400 научных трудов, в том числе 46 монографий. Ряд трудов опубликован за рубежом.</a:t>
            </a:r>
          </a:p>
          <a:p>
            <a:r>
              <a:rPr lang="ru-RU" sz="1400" b="1" dirty="0" smtClean="0">
                <a:solidFill>
                  <a:schemeClr val="bg1"/>
                </a:solidFill>
                <a:latin typeface="Arial" pitchFamily="34" charset="0"/>
                <a:cs typeface="Arial" pitchFamily="34" charset="0"/>
              </a:rPr>
              <a:t>        </a:t>
            </a:r>
            <a:r>
              <a:rPr lang="ru-RU" sz="1400" b="1" dirty="0" err="1" smtClean="0">
                <a:solidFill>
                  <a:schemeClr val="bg1"/>
                </a:solidFill>
                <a:latin typeface="Arial" pitchFamily="34" charset="0"/>
                <a:cs typeface="Arial" pitchFamily="34" charset="0"/>
              </a:rPr>
              <a:t>Синягин</a:t>
            </a:r>
            <a:r>
              <a:rPr lang="ru-RU" sz="1400" b="1" dirty="0" smtClean="0">
                <a:solidFill>
                  <a:schemeClr val="bg1"/>
                </a:solidFill>
                <a:latin typeface="Arial" pitchFamily="34" charset="0"/>
                <a:cs typeface="Arial" pitchFamily="34" charset="0"/>
              </a:rPr>
              <a:t> </a:t>
            </a:r>
            <a:r>
              <a:rPr lang="ru-RU" sz="1400" b="1" dirty="0">
                <a:solidFill>
                  <a:schemeClr val="bg1"/>
                </a:solidFill>
                <a:latin typeface="Arial" pitchFamily="34" charset="0"/>
                <a:cs typeface="Arial" pitchFamily="34" charset="0"/>
              </a:rPr>
              <a:t>Ираклий Иванович </a:t>
            </a:r>
            <a:r>
              <a:rPr lang="ru-RU" sz="1400" b="1" dirty="0" smtClean="0">
                <a:solidFill>
                  <a:schemeClr val="bg1"/>
                </a:solidFill>
                <a:latin typeface="Arial" pitchFamily="34" charset="0"/>
                <a:cs typeface="Arial" pitchFamily="34" charset="0"/>
              </a:rPr>
              <a:t>– первый председатель и организатор Сибирского отделения ВАСХНИЛ</a:t>
            </a:r>
            <a:r>
              <a:rPr lang="ru-RU" sz="1400" b="1" dirty="0">
                <a:solidFill>
                  <a:schemeClr val="bg1"/>
                </a:solidFill>
                <a:latin typeface="Arial" pitchFamily="34" charset="0"/>
                <a:cs typeface="Arial" pitchFamily="34" charset="0"/>
              </a:rPr>
              <a:t>, депутат тринадцатого-пятнадцатого </a:t>
            </a:r>
            <a:r>
              <a:rPr lang="ru-RU" sz="1400" b="1" dirty="0" smtClean="0">
                <a:solidFill>
                  <a:schemeClr val="bg1"/>
                </a:solidFill>
                <a:latin typeface="Arial" pitchFamily="34" charset="0"/>
                <a:cs typeface="Arial" pitchFamily="34" charset="0"/>
              </a:rPr>
              <a:t>созывов областного Совета депутатов.</a:t>
            </a:r>
            <a:endParaRPr lang="ru-RU" sz="1400" b="1" dirty="0">
              <a:solidFill>
                <a:schemeClr val="bg1"/>
              </a:solidFill>
              <a:latin typeface="Arial" pitchFamily="34" charset="0"/>
              <a:cs typeface="Arial" pitchFamily="34" charset="0"/>
            </a:endParaRPr>
          </a:p>
          <a:p>
            <a:r>
              <a:rPr lang="ru-RU" sz="1400" b="1" dirty="0">
                <a:solidFill>
                  <a:schemeClr val="bg1"/>
                </a:solidFill>
                <a:latin typeface="Arial" pitchFamily="34" charset="0"/>
                <a:cs typeface="Arial" pitchFamily="34" charset="0"/>
              </a:rPr>
              <a:t>	Литература:</a:t>
            </a:r>
          </a:p>
          <a:p>
            <a:r>
              <a:rPr lang="ru-RU" sz="1400" b="1" dirty="0">
                <a:solidFill>
                  <a:schemeClr val="bg1"/>
                </a:solidFill>
                <a:latin typeface="Arial" pitchFamily="34" charset="0"/>
                <a:cs typeface="Arial" pitchFamily="34" charset="0"/>
              </a:rPr>
              <a:t>•	Агротехнические условия высокой эффективности удобрений. — М.: </a:t>
            </a:r>
            <a:r>
              <a:rPr lang="ru-RU" sz="1400" b="1" dirty="0" err="1">
                <a:solidFill>
                  <a:schemeClr val="bg1"/>
                </a:solidFill>
                <a:latin typeface="Arial" pitchFamily="34" charset="0"/>
                <a:cs typeface="Arial" pitchFamily="34" charset="0"/>
              </a:rPr>
              <a:t>Россельхозиздат</a:t>
            </a:r>
            <a:r>
              <a:rPr lang="ru-RU" sz="1400" b="1" dirty="0">
                <a:solidFill>
                  <a:schemeClr val="bg1"/>
                </a:solidFill>
                <a:latin typeface="Arial" pitchFamily="34" charset="0"/>
                <a:cs typeface="Arial" pitchFamily="34" charset="0"/>
              </a:rPr>
              <a:t>, 1968. — 148 с.</a:t>
            </a:r>
          </a:p>
          <a:p>
            <a:r>
              <a:rPr lang="ru-RU" sz="1400" b="1" dirty="0">
                <a:solidFill>
                  <a:schemeClr val="bg1"/>
                </a:solidFill>
                <a:latin typeface="Arial" pitchFamily="34" charset="0"/>
                <a:cs typeface="Arial" pitchFamily="34" charset="0"/>
              </a:rPr>
              <a:t>•	Тропическое земледелие. — М.: Колос, 1968. </a:t>
            </a:r>
            <a:r>
              <a:rPr lang="ru-RU" sz="1400" b="1" dirty="0" smtClean="0">
                <a:solidFill>
                  <a:schemeClr val="bg1"/>
                </a:solidFill>
                <a:latin typeface="Arial" pitchFamily="34" charset="0"/>
                <a:cs typeface="Arial" pitchFamily="34" charset="0"/>
              </a:rPr>
              <a:t>—</a:t>
            </a:r>
          </a:p>
          <a:p>
            <a:r>
              <a:rPr lang="ru-RU" sz="1400" b="1" dirty="0">
                <a:solidFill>
                  <a:schemeClr val="bg1"/>
                </a:solidFill>
                <a:latin typeface="Arial" pitchFamily="34" charset="0"/>
                <a:cs typeface="Arial" pitchFamily="34" charset="0"/>
              </a:rPr>
              <a:t> </a:t>
            </a:r>
            <a:r>
              <a:rPr lang="ru-RU" sz="1400" b="1" dirty="0" smtClean="0">
                <a:solidFill>
                  <a:schemeClr val="bg1"/>
                </a:solidFill>
                <a:latin typeface="Arial" pitchFamily="34" charset="0"/>
                <a:cs typeface="Arial" pitchFamily="34" charset="0"/>
              </a:rPr>
              <a:t> </a:t>
            </a:r>
            <a:r>
              <a:rPr lang="ru-RU" sz="1400" b="1" dirty="0">
                <a:solidFill>
                  <a:schemeClr val="bg1"/>
                </a:solidFill>
                <a:latin typeface="Arial" pitchFamily="34" charset="0"/>
                <a:cs typeface="Arial" pitchFamily="34" charset="0"/>
              </a:rPr>
              <a:t>447 с.</a:t>
            </a:r>
          </a:p>
          <a:p>
            <a:r>
              <a:rPr lang="ru-RU" sz="1400" b="1" dirty="0">
                <a:solidFill>
                  <a:schemeClr val="bg1"/>
                </a:solidFill>
                <a:latin typeface="Arial" pitchFamily="34" charset="0"/>
                <a:cs typeface="Arial" pitchFamily="34" charset="0"/>
              </a:rPr>
              <a:t>•	Площади питания растений. — 3-е изд., доп. — М.: </a:t>
            </a:r>
            <a:r>
              <a:rPr lang="ru-RU" sz="1400" b="1" dirty="0" err="1">
                <a:solidFill>
                  <a:schemeClr val="bg1"/>
                </a:solidFill>
                <a:latin typeface="Arial" pitchFamily="34" charset="0"/>
                <a:cs typeface="Arial" pitchFamily="34" charset="0"/>
              </a:rPr>
              <a:t>Россельхозиздат</a:t>
            </a:r>
            <a:r>
              <a:rPr lang="ru-RU" sz="1400" b="1" dirty="0">
                <a:solidFill>
                  <a:schemeClr val="bg1"/>
                </a:solidFill>
                <a:latin typeface="Arial" pitchFamily="34" charset="0"/>
                <a:cs typeface="Arial" pitchFamily="34" charset="0"/>
              </a:rPr>
              <a:t>, 1975. — 383 с.</a:t>
            </a:r>
          </a:p>
          <a:p>
            <a:r>
              <a:rPr lang="ru-RU" sz="1400" b="1" dirty="0">
                <a:solidFill>
                  <a:schemeClr val="bg1"/>
                </a:solidFill>
                <a:latin typeface="Arial" pitchFamily="34" charset="0"/>
                <a:cs typeface="Arial" pitchFamily="34" charset="0"/>
              </a:rPr>
              <a:t>•	Прогрессивная технология внесения минеральных удобрений. — М.: Колос, 1975. — 184 с.</a:t>
            </a:r>
          </a:p>
          <a:p>
            <a:r>
              <a:rPr lang="ru-RU" sz="1400" b="1" dirty="0">
                <a:solidFill>
                  <a:schemeClr val="bg1"/>
                </a:solidFill>
                <a:latin typeface="Arial" pitchFamily="34" charset="0"/>
                <a:cs typeface="Arial" pitchFamily="34" charset="0"/>
              </a:rPr>
              <a:t>•	Применение удобрений в Сибири / </a:t>
            </a:r>
            <a:r>
              <a:rPr lang="ru-RU" sz="1400" b="1" dirty="0" err="1">
                <a:solidFill>
                  <a:schemeClr val="bg1"/>
                </a:solidFill>
                <a:latin typeface="Arial" pitchFamily="34" charset="0"/>
                <a:cs typeface="Arial" pitchFamily="34" charset="0"/>
              </a:rPr>
              <a:t>Соавт</a:t>
            </a:r>
            <a:r>
              <a:rPr lang="ru-RU" sz="1400" b="1" dirty="0">
                <a:solidFill>
                  <a:schemeClr val="bg1"/>
                </a:solidFill>
                <a:latin typeface="Arial" pitchFamily="34" charset="0"/>
                <a:cs typeface="Arial" pitchFamily="34" charset="0"/>
              </a:rPr>
              <a:t>. Н.Я. Кузнецов. — М.: Колос, 1979. — 373 с.</a:t>
            </a:r>
          </a:p>
          <a:p>
            <a:endParaRPr lang="ru-RU" sz="1400" dirty="0">
              <a:latin typeface="Arial" pitchFamily="34" charset="0"/>
              <a:cs typeface="Arial" pitchFamily="34" charset="0"/>
            </a:endParaRPr>
          </a:p>
          <a:p>
            <a:endParaRPr lang="ru-RU" sz="1400" dirty="0">
              <a:latin typeface="Arial" pitchFamily="34" charset="0"/>
              <a:cs typeface="Arial" pitchFamily="34" charset="0"/>
            </a:endParaRPr>
          </a:p>
          <a:p>
            <a:endParaRPr lang="ru-RU" sz="1400" dirty="0">
              <a:latin typeface="Arial" pitchFamily="34" charset="0"/>
              <a:cs typeface="Arial" pitchFamily="34" charset="0"/>
            </a:endParaRPr>
          </a:p>
          <a:p>
            <a:r>
              <a:rPr lang="ru-RU" sz="1400" dirty="0">
                <a:latin typeface="Arial" pitchFamily="34" charset="0"/>
                <a:cs typeface="Arial" pitchFamily="34" charset="0"/>
              </a:rPr>
              <a: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60648"/>
            <a:ext cx="2664296" cy="6378614"/>
          </a:xfrm>
          <a:prstGeom prst="rect">
            <a:avLst/>
          </a:prstGeom>
          <a:noFill/>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6090293"/>
            <a:ext cx="963613"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4709821"/>
      </p:ext>
    </p:extLst>
  </p:cSld>
  <p:clrMapOvr>
    <a:masterClrMapping/>
  </p:clrMapOvr>
  <mc:AlternateContent xmlns:mc="http://schemas.openxmlformats.org/markup-compatibility/2006" xmlns:p14="http://schemas.microsoft.com/office/powerpoint/2010/main">
    <mc:Choice Requires="p14">
      <p:transition spd="slow" p14:dur="2000" advTm="14815">
        <p14:prism isContent="1"/>
      </p:transition>
    </mc:Choice>
    <mc:Fallback xmlns="">
      <p:transition spd="slow" advTm="14815">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04048" y="404665"/>
            <a:ext cx="3168352" cy="3312368"/>
          </a:xfrm>
          <a:solidFill>
            <a:schemeClr val="accent3">
              <a:lumMod val="20000"/>
              <a:lumOff val="80000"/>
            </a:schemeClr>
          </a:solidFill>
          <a:effectLst>
            <a:softEdge rad="63500"/>
          </a:effectLst>
        </p:spPr>
        <p:txBody>
          <a:bodyPr>
            <a:normAutofit/>
          </a:bodyPr>
          <a:lstStyle/>
          <a:p>
            <a:pPr marL="0" indent="0">
              <a:buNone/>
            </a:pPr>
            <a:r>
              <a:rPr lang="ru-RU" sz="1400" dirty="0" smtClean="0">
                <a:solidFill>
                  <a:schemeClr val="accent4">
                    <a:lumMod val="50000"/>
                  </a:schemeClr>
                </a:solidFill>
                <a:latin typeface="Arial" pitchFamily="34" charset="0"/>
                <a:cs typeface="Arial" pitchFamily="34" charset="0"/>
              </a:rPr>
              <a:t>       </a:t>
            </a:r>
            <a:r>
              <a:rPr lang="ru-RU" sz="1400" i="1" dirty="0" smtClean="0">
                <a:solidFill>
                  <a:schemeClr val="accent4">
                    <a:lumMod val="50000"/>
                  </a:schemeClr>
                </a:solidFill>
                <a:latin typeface="Arial" pitchFamily="34" charset="0"/>
                <a:cs typeface="Arial" pitchFamily="34" charset="0"/>
              </a:rPr>
              <a:t>«Аграрная наука в Сибири»  рассказывает о вкладе наших земляков, первопроходцев и исследователей многих поколений. В их числе и депутаты – учёные:</a:t>
            </a:r>
          </a:p>
          <a:p>
            <a:pPr marL="0" indent="0">
              <a:buNone/>
            </a:pPr>
            <a:r>
              <a:rPr lang="ru-RU" sz="1400" i="1" dirty="0" smtClean="0">
                <a:solidFill>
                  <a:schemeClr val="accent4">
                    <a:lumMod val="50000"/>
                  </a:schemeClr>
                </a:solidFill>
                <a:latin typeface="Arial" pitchFamily="34" charset="0"/>
                <a:cs typeface="Arial" pitchFamily="34" charset="0"/>
              </a:rPr>
              <a:t> П. Л. Гончаров, А. С. Донченко, </a:t>
            </a:r>
          </a:p>
          <a:p>
            <a:pPr marL="0" indent="0">
              <a:buNone/>
            </a:pPr>
            <a:r>
              <a:rPr lang="ru-RU" sz="1400" i="1" dirty="0" smtClean="0">
                <a:solidFill>
                  <a:schemeClr val="accent4">
                    <a:lumMod val="50000"/>
                  </a:schemeClr>
                </a:solidFill>
                <a:latin typeface="Arial" pitchFamily="34" charset="0"/>
                <a:cs typeface="Arial" pitchFamily="34" charset="0"/>
              </a:rPr>
              <a:t>Н. В. Краснощёков, И. И. </a:t>
            </a:r>
            <a:r>
              <a:rPr lang="ru-RU" sz="1400" i="1" dirty="0" err="1" smtClean="0">
                <a:solidFill>
                  <a:schemeClr val="accent4">
                    <a:lumMod val="50000"/>
                  </a:schemeClr>
                </a:solidFill>
                <a:latin typeface="Arial" pitchFamily="34" charset="0"/>
                <a:cs typeface="Arial" pitchFamily="34" charset="0"/>
              </a:rPr>
              <a:t>Синягин</a:t>
            </a:r>
            <a:r>
              <a:rPr lang="ru-RU" sz="1400" i="1" dirty="0" smtClean="0">
                <a:solidFill>
                  <a:schemeClr val="accent4">
                    <a:lumMod val="50000"/>
                  </a:schemeClr>
                </a:solidFill>
                <a:latin typeface="Arial" pitchFamily="34" charset="0"/>
                <a:cs typeface="Arial" pitchFamily="34" charset="0"/>
              </a:rPr>
              <a:t>. </a:t>
            </a:r>
          </a:p>
          <a:p>
            <a:pPr marL="0" indent="0">
              <a:buNone/>
            </a:pPr>
            <a:r>
              <a:rPr lang="ru-RU" sz="1400" i="1" dirty="0" smtClean="0">
                <a:solidFill>
                  <a:schemeClr val="accent4">
                    <a:lumMod val="50000"/>
                  </a:schemeClr>
                </a:solidFill>
                <a:latin typeface="Arial" pitchFamily="34" charset="0"/>
                <a:cs typeface="Arial" pitchFamily="34" charset="0"/>
              </a:rPr>
              <a:t>Приводятся биографические данные, сведения о научно-исследовательских учреждениях, где они работали, описываются наиболее значимые научные </a:t>
            </a:r>
            <a:r>
              <a:rPr lang="ru-RU" sz="1400" i="1" dirty="0" err="1" smtClean="0">
                <a:solidFill>
                  <a:schemeClr val="accent4">
                    <a:lumMod val="50000"/>
                  </a:schemeClr>
                </a:solidFill>
                <a:latin typeface="Arial" pitchFamily="34" charset="0"/>
                <a:cs typeface="Arial" pitchFamily="34" charset="0"/>
              </a:rPr>
              <a:t>разаботки</a:t>
            </a:r>
            <a:r>
              <a:rPr lang="ru-RU" sz="1400" i="1" dirty="0" smtClean="0">
                <a:solidFill>
                  <a:schemeClr val="accent4">
                    <a:lumMod val="50000"/>
                  </a:schemeClr>
                </a:solidFill>
                <a:latin typeface="Arial" pitchFamily="34" charset="0"/>
                <a:cs typeface="Arial" pitchFamily="34" charset="0"/>
              </a:rPr>
              <a:t>.</a:t>
            </a:r>
            <a:endParaRPr lang="ru-RU" sz="1400" i="1" dirty="0">
              <a:solidFill>
                <a:schemeClr val="accent4">
                  <a:lumMod val="50000"/>
                </a:schemeClr>
              </a:solidFill>
              <a:latin typeface="Arial" pitchFamily="34" charset="0"/>
              <a:cs typeface="Arial" pitchFamily="34" charset="0"/>
            </a:endParaRPr>
          </a:p>
        </p:txBody>
      </p:sp>
      <p:sp>
        <p:nvSpPr>
          <p:cNvPr id="4" name="Текст 3"/>
          <p:cNvSpPr>
            <a:spLocks noGrp="1"/>
          </p:cNvSpPr>
          <p:nvPr>
            <p:ph type="body" sz="half" idx="2"/>
          </p:nvPr>
        </p:nvSpPr>
        <p:spPr>
          <a:xfrm>
            <a:off x="4499992" y="4293097"/>
            <a:ext cx="4104456" cy="1008112"/>
          </a:xfrm>
          <a:solidFill>
            <a:schemeClr val="accent3">
              <a:lumMod val="40000"/>
              <a:lumOff val="60000"/>
            </a:schemeClr>
          </a:solidFill>
        </p:spPr>
        <p:txBody>
          <a:bodyPr/>
          <a:lstStyle/>
          <a:p>
            <a:r>
              <a:rPr lang="ru-RU" b="1" dirty="0" smtClean="0">
                <a:solidFill>
                  <a:schemeClr val="accent4">
                    <a:lumMod val="50000"/>
                  </a:schemeClr>
                </a:solidFill>
                <a:latin typeface="Arial" pitchFamily="34" charset="0"/>
                <a:cs typeface="Arial" pitchFamily="34" charset="0"/>
              </a:rPr>
              <a:t>      Аграрная наука Сибири/ Рос. акад. С.-х. наук. </a:t>
            </a:r>
            <a:r>
              <a:rPr lang="ru-RU" b="1" dirty="0" err="1" smtClean="0">
                <a:solidFill>
                  <a:schemeClr val="accent4">
                    <a:lumMod val="50000"/>
                  </a:schemeClr>
                </a:solidFill>
                <a:latin typeface="Arial" pitchFamily="34" charset="0"/>
                <a:cs typeface="Arial" pitchFamily="34" charset="0"/>
              </a:rPr>
              <a:t>Сиб.региональное</a:t>
            </a:r>
            <a:r>
              <a:rPr lang="ru-RU" b="1" dirty="0" smtClean="0">
                <a:solidFill>
                  <a:schemeClr val="accent4">
                    <a:lumMod val="50000"/>
                  </a:schemeClr>
                </a:solidFill>
                <a:latin typeface="Arial" pitchFamily="34" charset="0"/>
                <a:cs typeface="Arial" pitchFamily="34" charset="0"/>
              </a:rPr>
              <a:t> отделение. – Новосибирск, 2010. – 875 с. </a:t>
            </a:r>
            <a:endParaRPr lang="ru-RU" b="1" dirty="0">
              <a:solidFill>
                <a:schemeClr val="accent4">
                  <a:lumMod val="50000"/>
                </a:schemeClr>
              </a:solidFill>
              <a:latin typeface="Arial" pitchFamily="34" charset="0"/>
              <a:cs typeface="Arial" pitchFamily="34" charset="0"/>
            </a:endParaRPr>
          </a:p>
        </p:txBody>
      </p:sp>
      <p:pic>
        <p:nvPicPr>
          <p:cNvPr id="1026" name="Picture 2" descr="C:\Users\GalinaN\Desktop\Советы депутатов\Фото Ученых - депутатов\img3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1473" y="692696"/>
            <a:ext cx="3606452" cy="5519582"/>
          </a:xfrm>
          <a:prstGeom prst="rect">
            <a:avLst/>
          </a:prstGeom>
          <a:noFill/>
          <a:scene3d>
            <a:camera prst="perspectiveContrastingRightFacing"/>
            <a:lightRig rig="threePt" dir="t"/>
          </a:scene3d>
          <a:sp3d>
            <a:bevelT w="101600" prst="riblet"/>
          </a:sp3d>
          <a:extLst>
            <a:ext uri="{909E8E84-426E-40DD-AFC4-6F175D3DCCD1}">
              <a14:hiddenFill xmlns:a14="http://schemas.microsoft.com/office/drawing/2010/main">
                <a:solidFill>
                  <a:srgbClr val="FFFFFF"/>
                </a:solidFill>
              </a14:hiddenFill>
            </a:ext>
          </a:extLst>
        </p:spPr>
      </p:pic>
      <p:pic>
        <p:nvPicPr>
          <p:cNvPr id="2150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264" y="5661248"/>
            <a:ext cx="78105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4331977"/>
      </p:ext>
    </p:extLst>
  </p:cSld>
  <p:clrMapOvr>
    <a:masterClrMapping/>
  </p:clrMapOvr>
  <mc:AlternateContent xmlns:mc="http://schemas.openxmlformats.org/markup-compatibility/2006" xmlns:p14="http://schemas.microsoft.com/office/powerpoint/2010/main">
    <mc:Choice Requires="p14">
      <p:transition spd="slow" p14:dur="2000" advTm="9181">
        <p14:prism isContent="1"/>
      </p:transition>
    </mc:Choice>
    <mc:Fallback xmlns="">
      <p:transition spd="slow" advTm="9181">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619672" y="272141"/>
            <a:ext cx="3744416" cy="1162050"/>
          </a:xfrm>
        </p:spPr>
        <p:txBody>
          <a:bodyPr>
            <a:noAutofit/>
          </a:bodyPr>
          <a:lstStyle/>
          <a:p>
            <a:pPr algn="ctr"/>
            <a:r>
              <a:rPr lang="ru-RU" sz="2400" dirty="0" err="1" smtClean="0">
                <a:solidFill>
                  <a:schemeClr val="accent5">
                    <a:lumMod val="75000"/>
                  </a:schemeClr>
                </a:solidFill>
                <a:latin typeface="Arial" pitchFamily="34" charset="0"/>
                <a:cs typeface="Arial" pitchFamily="34" charset="0"/>
              </a:rPr>
              <a:t>Нестяк</a:t>
            </a:r>
            <a:r>
              <a:rPr lang="ru-RU" sz="2400" dirty="0" smtClean="0">
                <a:solidFill>
                  <a:schemeClr val="accent5">
                    <a:lumMod val="75000"/>
                  </a:schemeClr>
                </a:solidFill>
                <a:latin typeface="Arial" pitchFamily="34" charset="0"/>
                <a:cs typeface="Arial" pitchFamily="34" charset="0"/>
              </a:rPr>
              <a:t/>
            </a:r>
            <a:br>
              <a:rPr lang="ru-RU" sz="2400" dirty="0" smtClean="0">
                <a:solidFill>
                  <a:schemeClr val="accent5">
                    <a:lumMod val="75000"/>
                  </a:schemeClr>
                </a:solidFill>
                <a:latin typeface="Arial" pitchFamily="34" charset="0"/>
                <a:cs typeface="Arial" pitchFamily="34" charset="0"/>
              </a:rPr>
            </a:br>
            <a:r>
              <a:rPr lang="ru-RU" sz="2400" dirty="0" smtClean="0">
                <a:solidFill>
                  <a:schemeClr val="accent5">
                    <a:lumMod val="75000"/>
                  </a:schemeClr>
                </a:solidFill>
                <a:latin typeface="Arial" pitchFamily="34" charset="0"/>
                <a:cs typeface="Arial" pitchFamily="34" charset="0"/>
              </a:rPr>
              <a:t> Вячеслав Степанович</a:t>
            </a:r>
            <a:endParaRPr lang="ru-RU" sz="2400" dirty="0">
              <a:solidFill>
                <a:schemeClr val="accent5">
                  <a:lumMod val="75000"/>
                </a:schemeClr>
              </a:solidFill>
              <a:latin typeface="Arial" pitchFamily="34" charset="0"/>
              <a:cs typeface="Arial" pitchFamily="34" charset="0"/>
            </a:endParaRPr>
          </a:p>
        </p:txBody>
      </p:sp>
      <p:sp>
        <p:nvSpPr>
          <p:cNvPr id="6" name="Текст 5"/>
          <p:cNvSpPr>
            <a:spLocks noGrp="1"/>
          </p:cNvSpPr>
          <p:nvPr>
            <p:ph type="body" sz="half" idx="2"/>
          </p:nvPr>
        </p:nvSpPr>
        <p:spPr>
          <a:xfrm>
            <a:off x="539552" y="1556792"/>
            <a:ext cx="5328592" cy="2160240"/>
          </a:xfrm>
          <a:solidFill>
            <a:schemeClr val="accent5">
              <a:lumMod val="20000"/>
              <a:lumOff val="80000"/>
            </a:schemeClr>
          </a:solidFill>
          <a:effectLst>
            <a:softEdge rad="63500"/>
          </a:effectLst>
        </p:spPr>
        <p:txBody>
          <a:bodyPr>
            <a:normAutofit lnSpcReduction="10000"/>
          </a:bodyPr>
          <a:lstStyle/>
          <a:p>
            <a:r>
              <a:rPr lang="ru-RU" b="1" dirty="0" smtClean="0">
                <a:solidFill>
                  <a:srgbClr val="C00000"/>
                </a:solidFill>
                <a:latin typeface="Arial" pitchFamily="34" charset="0"/>
                <a:cs typeface="Arial" pitchFamily="34" charset="0"/>
              </a:rPr>
              <a:t>         Родился </a:t>
            </a:r>
            <a:r>
              <a:rPr lang="ru-RU" b="1" dirty="0">
                <a:solidFill>
                  <a:srgbClr val="C00000"/>
                </a:solidFill>
                <a:latin typeface="Arial" pitchFamily="34" charset="0"/>
                <a:cs typeface="Arial" pitchFamily="34" charset="0"/>
              </a:rPr>
              <a:t>9 января 1947 году в п. Гигант </a:t>
            </a:r>
            <a:r>
              <a:rPr lang="ru-RU" b="1" dirty="0" err="1">
                <a:solidFill>
                  <a:srgbClr val="C00000"/>
                </a:solidFill>
                <a:latin typeface="Arial" pitchFamily="34" charset="0"/>
                <a:cs typeface="Arial" pitchFamily="34" charset="0"/>
              </a:rPr>
              <a:t>Сальского</a:t>
            </a:r>
            <a:r>
              <a:rPr lang="ru-RU" b="1" dirty="0">
                <a:solidFill>
                  <a:srgbClr val="C00000"/>
                </a:solidFill>
                <a:latin typeface="Arial" pitchFamily="34" charset="0"/>
                <a:cs typeface="Arial" pitchFamily="34" charset="0"/>
              </a:rPr>
              <a:t> района Ростовской области. Работал </a:t>
            </a:r>
            <a:r>
              <a:rPr lang="ru-RU" b="1" dirty="0" smtClean="0">
                <a:solidFill>
                  <a:srgbClr val="C00000"/>
                </a:solidFill>
                <a:latin typeface="Arial" pitchFamily="34" charset="0"/>
                <a:cs typeface="Arial" pitchFamily="34" charset="0"/>
              </a:rPr>
              <a:t>электромонтёром </a:t>
            </a:r>
            <a:r>
              <a:rPr lang="ru-RU" b="1" dirty="0">
                <a:solidFill>
                  <a:srgbClr val="C00000"/>
                </a:solidFill>
                <a:latin typeface="Arial" pitchFamily="34" charset="0"/>
                <a:cs typeface="Arial" pitchFamily="34" charset="0"/>
              </a:rPr>
              <a:t>на Сальском механическом заводе. Работу совмещал с </a:t>
            </a:r>
            <a:r>
              <a:rPr lang="ru-RU" b="1" dirty="0" smtClean="0">
                <a:solidFill>
                  <a:srgbClr val="C00000"/>
                </a:solidFill>
                <a:latin typeface="Arial" pitchFamily="34" charset="0"/>
                <a:cs typeface="Arial" pitchFamily="34" charset="0"/>
              </a:rPr>
              <a:t>учёбой </a:t>
            </a:r>
            <a:r>
              <a:rPr lang="ru-RU" b="1" dirty="0">
                <a:solidFill>
                  <a:srgbClr val="C00000"/>
                </a:solidFill>
                <a:latin typeface="Arial" pitchFamily="34" charset="0"/>
                <a:cs typeface="Arial" pitchFamily="34" charset="0"/>
              </a:rPr>
              <a:t>в школе рабочей молодежи, которую закончил в 1964 году с серебряной медалью. В 1965 году поступил в Ростовский-на-Дону институт сельскохозяйственного машиностроения, а в 1970 году с отличием защитил диплом инженера-механика по специальности "конструирование и производство сельскохозяйственных машин". </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260648"/>
            <a:ext cx="2016224" cy="3073651"/>
          </a:xfrm>
          <a:prstGeom prst="rect">
            <a:avLst/>
          </a:prstGeom>
          <a:solidFill>
            <a:srgbClr val="FFFFFF">
              <a:shade val="85000"/>
            </a:srgbClr>
          </a:solidFill>
          <a:ln w="57150">
            <a:solidFill>
              <a:srgbClr val="FFCC99"/>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Объект 6"/>
          <p:cNvSpPr>
            <a:spLocks noGrp="1"/>
          </p:cNvSpPr>
          <p:nvPr>
            <p:ph idx="1"/>
          </p:nvPr>
        </p:nvSpPr>
        <p:spPr>
          <a:xfrm>
            <a:off x="539552" y="3501009"/>
            <a:ext cx="8208094" cy="2736304"/>
          </a:xfrm>
          <a:solidFill>
            <a:schemeClr val="accent5">
              <a:lumMod val="20000"/>
              <a:lumOff val="80000"/>
            </a:schemeClr>
          </a:solidFill>
          <a:effectLst>
            <a:softEdge rad="63500"/>
          </a:effectLst>
        </p:spPr>
        <p:txBody>
          <a:bodyPr>
            <a:normAutofit/>
          </a:bodyPr>
          <a:lstStyle/>
          <a:p>
            <a:pPr marL="0" indent="0">
              <a:buNone/>
            </a:pPr>
            <a:r>
              <a:rPr lang="ru-RU" sz="1400" dirty="0">
                <a:solidFill>
                  <a:schemeClr val="accent6">
                    <a:lumMod val="75000"/>
                  </a:schemeClr>
                </a:solidFill>
                <a:latin typeface="Arial" pitchFamily="34" charset="0"/>
                <a:cs typeface="Arial" pitchFamily="34" charset="0"/>
              </a:rPr>
              <a:t>  </a:t>
            </a:r>
            <a:r>
              <a:rPr lang="ru-RU" sz="1400" dirty="0" smtClean="0">
                <a:solidFill>
                  <a:schemeClr val="accent6">
                    <a:lumMod val="75000"/>
                  </a:schemeClr>
                </a:solidFill>
                <a:latin typeface="Arial" pitchFamily="34" charset="0"/>
                <a:cs typeface="Arial" pitchFamily="34" charset="0"/>
              </a:rPr>
              <a:t>      </a:t>
            </a:r>
            <a:r>
              <a:rPr lang="ru-RU" sz="1400" b="1" dirty="0" smtClean="0">
                <a:solidFill>
                  <a:schemeClr val="accent6">
                    <a:lumMod val="75000"/>
                  </a:schemeClr>
                </a:solidFill>
                <a:latin typeface="Arial" pitchFamily="34" charset="0"/>
                <a:cs typeface="Arial" pitchFamily="34" charset="0"/>
              </a:rPr>
              <a:t>С </a:t>
            </a:r>
            <a:r>
              <a:rPr lang="ru-RU" sz="1400" b="1" dirty="0">
                <a:solidFill>
                  <a:schemeClr val="accent6">
                    <a:lumMod val="75000"/>
                  </a:schemeClr>
                </a:solidFill>
                <a:latin typeface="Arial" pitchFamily="34" charset="0"/>
                <a:cs typeface="Arial" pitchFamily="34" charset="0"/>
              </a:rPr>
              <a:t>1970 по 1972 год служил в Советской Армии заместителем командира танковой роты по технической части, а в последние месяцы службы исполнял обязанности заместителя командира батальона. Капитан-инженер запаса.  </a:t>
            </a:r>
          </a:p>
          <a:p>
            <a:pPr marL="0" indent="0">
              <a:buNone/>
            </a:pPr>
            <a:r>
              <a:rPr lang="ru-RU" sz="1400" b="1" dirty="0" smtClean="0">
                <a:solidFill>
                  <a:schemeClr val="accent6">
                    <a:lumMod val="75000"/>
                  </a:schemeClr>
                </a:solidFill>
                <a:latin typeface="Arial" pitchFamily="34" charset="0"/>
                <a:cs typeface="Arial" pitchFamily="34" charset="0"/>
              </a:rPr>
              <a:t>        С </a:t>
            </a:r>
            <a:r>
              <a:rPr lang="ru-RU" sz="1400" b="1" dirty="0">
                <a:solidFill>
                  <a:schemeClr val="accent6">
                    <a:lumMod val="75000"/>
                  </a:schemeClr>
                </a:solidFill>
                <a:latin typeface="Arial" pitchFamily="34" charset="0"/>
                <a:cs typeface="Arial" pitchFamily="34" charset="0"/>
              </a:rPr>
              <a:t>1972 года работает в Сибирском научно-исследовательском институте механизации электрификации сельского хозяйства (</a:t>
            </a:r>
            <a:r>
              <a:rPr lang="ru-RU" sz="1400" b="1" dirty="0" err="1">
                <a:solidFill>
                  <a:schemeClr val="accent6">
                    <a:lumMod val="75000"/>
                  </a:schemeClr>
                </a:solidFill>
                <a:latin typeface="Arial" pitchFamily="34" charset="0"/>
                <a:cs typeface="Arial" pitchFamily="34" charset="0"/>
              </a:rPr>
              <a:t>СибИМЭ</a:t>
            </a:r>
            <a:r>
              <a:rPr lang="ru-RU" sz="1400" b="1" dirty="0">
                <a:solidFill>
                  <a:schemeClr val="accent6">
                    <a:lumMod val="75000"/>
                  </a:schemeClr>
                </a:solidFill>
                <a:latin typeface="Arial" pitchFamily="34" charset="0"/>
                <a:cs typeface="Arial" pitchFamily="34" charset="0"/>
              </a:rPr>
              <a:t>). Закончил аспирантуру, прошел все должности от старшего инженера до заведующего научной лабораторией. Основное направление научной деятельности - механизация процессов овощеводства. Имеет более 70 научных работ. Является автором 13 авторских свидетельств СССР и патентов РФ на изобретения. </a:t>
            </a:r>
          </a:p>
          <a:p>
            <a:pPr marL="0" indent="0">
              <a:buNone/>
            </a:pPr>
            <a:endParaRPr lang="ru-RU" sz="1400" b="1" dirty="0">
              <a:latin typeface="Arial" pitchFamily="34" charset="0"/>
              <a:cs typeface="Arial" pitchFamily="34" charset="0"/>
            </a:endParaRPr>
          </a:p>
        </p:txBody>
      </p:sp>
    </p:spTree>
    <p:extLst>
      <p:ext uri="{BB962C8B-B14F-4D97-AF65-F5344CB8AC3E}">
        <p14:creationId xmlns:p14="http://schemas.microsoft.com/office/powerpoint/2010/main" val="861939150"/>
      </p:ext>
    </p:extLst>
  </p:cSld>
  <p:clrMapOvr>
    <a:masterClrMapping/>
  </p:clrMapOvr>
  <mc:AlternateContent xmlns:mc="http://schemas.openxmlformats.org/markup-compatibility/2006" xmlns:p14="http://schemas.microsoft.com/office/powerpoint/2010/main">
    <mc:Choice Requires="p14">
      <p:transition spd="slow" p14:dur="2000" advTm="14391">
        <p14:prism isContent="1"/>
      </p:transition>
    </mc:Choice>
    <mc:Fallback xmlns="">
      <p:transition spd="slow" advTm="14391">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23528" y="116632"/>
            <a:ext cx="3008313" cy="3866108"/>
          </a:xfrm>
          <a:solidFill>
            <a:srgbClr val="FAE1B0"/>
          </a:solidFill>
          <a:ln>
            <a:solidFill>
              <a:schemeClr val="bg2">
                <a:lumMod val="75000"/>
              </a:schemeClr>
            </a:solidFill>
          </a:ln>
        </p:spPr>
        <p:txBody>
          <a:bodyPr>
            <a:normAutofit lnSpcReduction="10000"/>
          </a:bodyPr>
          <a:lstStyle/>
          <a:p>
            <a:r>
              <a:rPr lang="ru-RU" sz="1800" dirty="0" smtClean="0">
                <a:solidFill>
                  <a:srgbClr val="0070C0"/>
                </a:solidFill>
                <a:latin typeface="Arial" pitchFamily="34" charset="0"/>
                <a:ea typeface="Times New Roman"/>
                <a:cs typeface="Arial" pitchFamily="34" charset="0"/>
              </a:rPr>
              <a:t>         История </a:t>
            </a:r>
            <a:r>
              <a:rPr lang="ru-RU" sz="1800" dirty="0">
                <a:solidFill>
                  <a:srgbClr val="0070C0"/>
                </a:solidFill>
                <a:latin typeface="Arial" pitchFamily="34" charset="0"/>
                <a:ea typeface="Times New Roman"/>
                <a:cs typeface="Arial" pitchFamily="34" charset="0"/>
              </a:rPr>
              <a:t>работы областного Совета, как и история нашей страны и нашей области, делится на два больших периода: советское время и период после распада СССР до настоящего времени. На разных этапах развития области Совет депутатов решал различные задачи, актуальные для своего времени, отвечающие его </a:t>
            </a:r>
            <a:r>
              <a:rPr lang="ru-RU" sz="1800" dirty="0" smtClean="0">
                <a:solidFill>
                  <a:srgbClr val="0070C0"/>
                </a:solidFill>
                <a:latin typeface="Arial" pitchFamily="34" charset="0"/>
                <a:ea typeface="Times New Roman"/>
                <a:cs typeface="Arial" pitchFamily="34" charset="0"/>
              </a:rPr>
              <a:t>вызовам.</a:t>
            </a:r>
            <a:r>
              <a:rPr lang="ru-RU" sz="1800" dirty="0">
                <a:solidFill>
                  <a:srgbClr val="0070C0"/>
                </a:solidFill>
                <a:latin typeface="Arial" pitchFamily="34" charset="0"/>
                <a:ea typeface="Times New Roman"/>
                <a:cs typeface="Arial" pitchFamily="34" charset="0"/>
              </a:rPr>
              <a:t/>
            </a:r>
            <a:br>
              <a:rPr lang="ru-RU" sz="1800" dirty="0">
                <a:solidFill>
                  <a:srgbClr val="0070C0"/>
                </a:solidFill>
                <a:latin typeface="Arial" pitchFamily="34" charset="0"/>
                <a:ea typeface="Times New Roman"/>
                <a:cs typeface="Arial" pitchFamily="34" charset="0"/>
              </a:rPr>
            </a:br>
            <a:endParaRPr lang="ru-RU" sz="1800" dirty="0">
              <a:solidFill>
                <a:srgbClr val="0070C0"/>
              </a:solidFill>
              <a:latin typeface="Arial" pitchFamily="34" charset="0"/>
              <a:cs typeface="Arial" pitchFamily="34" charset="0"/>
            </a:endParaRPr>
          </a:p>
        </p:txBody>
      </p:sp>
      <p:pic>
        <p:nvPicPr>
          <p:cNvPr id="1026" name="Picture 2" descr="C:\Users\GalinaN\Pictures\выборы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88640"/>
            <a:ext cx="4062197" cy="6093296"/>
          </a:xfrm>
          <a:prstGeom prst="rect">
            <a:avLst/>
          </a:prstGeom>
          <a:noFill/>
          <a:ln>
            <a:solidFill>
              <a:schemeClr val="bg2">
                <a:lumMod val="75000"/>
              </a:schemeClr>
            </a:solidFill>
          </a:ln>
          <a:effectLst>
            <a:outerShdw blurRad="50800" dist="38100" algn="l" rotWithShape="0">
              <a:prstClr val="black">
                <a:alpha val="40000"/>
              </a:prstClr>
            </a:outerShdw>
          </a:effectLst>
          <a:scene3d>
            <a:camera prst="perspectiveLeft"/>
            <a:lightRig rig="threePt" dir="t"/>
          </a:scene3d>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605" y="3501008"/>
            <a:ext cx="4371429" cy="3184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5469387"/>
      </p:ext>
    </p:extLst>
  </p:cSld>
  <p:clrMapOvr>
    <a:masterClrMapping/>
  </p:clrMapOvr>
  <mc:AlternateContent xmlns:mc="http://schemas.openxmlformats.org/markup-compatibility/2006" xmlns:p14="http://schemas.microsoft.com/office/powerpoint/2010/main">
    <mc:Choice Requires="p14">
      <p:transition spd="slow" p14:dur="2000" advTm="9304">
        <p14:prism isContent="1"/>
      </p:transition>
    </mc:Choice>
    <mc:Fallback xmlns="">
      <p:transition spd="slow" advTm="9304">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050"/>
            <a:ext cx="2314600" cy="1162050"/>
          </a:xfrm>
        </p:spPr>
        <p:txBody>
          <a:bodyPr/>
          <a:lstStyle/>
          <a:p>
            <a:endParaRPr lang="ru-RU" dirty="0"/>
          </a:p>
        </p:txBody>
      </p:sp>
      <p:sp>
        <p:nvSpPr>
          <p:cNvPr id="3" name="Объект 2"/>
          <p:cNvSpPr>
            <a:spLocks noGrp="1"/>
          </p:cNvSpPr>
          <p:nvPr>
            <p:ph idx="1"/>
          </p:nvPr>
        </p:nvSpPr>
        <p:spPr>
          <a:xfrm>
            <a:off x="3635896" y="836712"/>
            <a:ext cx="5112568" cy="1656184"/>
          </a:xfrm>
          <a:solidFill>
            <a:schemeClr val="accent5">
              <a:lumMod val="20000"/>
              <a:lumOff val="80000"/>
            </a:schemeClr>
          </a:solidFill>
          <a:scene3d>
            <a:camera prst="orthographicFront"/>
            <a:lightRig rig="threePt" dir="t"/>
          </a:scene3d>
          <a:sp3d>
            <a:bevelT w="165100" prst="coolSlant"/>
          </a:sp3d>
        </p:spPr>
        <p:txBody>
          <a:bodyPr>
            <a:normAutofit fontScale="32500" lnSpcReduction="20000"/>
          </a:bodyPr>
          <a:lstStyle/>
          <a:p>
            <a:pPr marL="0" indent="0">
              <a:buNone/>
            </a:pPr>
            <a:r>
              <a:rPr lang="ru-RU" sz="4300" b="1" dirty="0" smtClean="0">
                <a:solidFill>
                  <a:srgbClr val="993300"/>
                </a:solidFill>
                <a:latin typeface="Arial" pitchFamily="34" charset="0"/>
                <a:cs typeface="Arial" pitchFamily="34" charset="0"/>
              </a:rPr>
              <a:t>           Награжден </a:t>
            </a:r>
            <a:r>
              <a:rPr lang="ru-RU" sz="4300" b="1" dirty="0">
                <a:solidFill>
                  <a:srgbClr val="993300"/>
                </a:solidFill>
                <a:latin typeface="Arial" pitchFamily="34" charset="0"/>
                <a:cs typeface="Arial" pitchFamily="34" charset="0"/>
              </a:rPr>
              <a:t>знаками " Изобретатель СССР" (1989), "Лучший изобретатель Новосибирской области" (1989), медалью "Ветеран труда" и Почетной грамотой Российской академии сельскохозяйственных наук (1991). В 1990 году </a:t>
            </a:r>
            <a:r>
              <a:rPr lang="ru-RU" sz="4300" b="1" dirty="0" smtClean="0">
                <a:solidFill>
                  <a:srgbClr val="993300"/>
                </a:solidFill>
                <a:latin typeface="Arial" pitchFamily="34" charset="0"/>
                <a:cs typeface="Arial" pitchFamily="34" charset="0"/>
              </a:rPr>
              <a:t>защитил диссертацию </a:t>
            </a:r>
            <a:r>
              <a:rPr lang="ru-RU" sz="4300" b="1" dirty="0">
                <a:solidFill>
                  <a:srgbClr val="993300"/>
                </a:solidFill>
                <a:latin typeface="Arial" pitchFamily="34" charset="0"/>
                <a:cs typeface="Arial" pitchFamily="34" charset="0"/>
              </a:rPr>
              <a:t>на соискание ученой степени кандидата технических наук, а в 2001 году - доктора технических наук. </a:t>
            </a:r>
          </a:p>
          <a:p>
            <a:pPr marL="0" indent="0">
              <a:buNone/>
            </a:pPr>
            <a:r>
              <a:rPr lang="ru-RU" sz="4300" b="1" dirty="0" smtClean="0">
                <a:solidFill>
                  <a:srgbClr val="993300"/>
                </a:solidFill>
                <a:latin typeface="Arial" pitchFamily="34" charset="0"/>
                <a:cs typeface="Arial" pitchFamily="34" charset="0"/>
              </a:rPr>
              <a:t>           </a:t>
            </a:r>
          </a:p>
          <a:p>
            <a:pPr marL="0" indent="0">
              <a:buNone/>
            </a:pPr>
            <a:r>
              <a:rPr lang="ru-RU" dirty="0" smtClean="0">
                <a:solidFill>
                  <a:srgbClr val="993300"/>
                </a:solidFill>
              </a:rPr>
              <a:t> </a:t>
            </a:r>
            <a:endParaRPr lang="ru-RU" dirty="0">
              <a:solidFill>
                <a:srgbClr val="993300"/>
              </a:solidFill>
            </a:endParaRPr>
          </a:p>
        </p:txBody>
      </p:sp>
      <p:sp>
        <p:nvSpPr>
          <p:cNvPr id="4" name="Текст 3"/>
          <p:cNvSpPr>
            <a:spLocks noGrp="1"/>
          </p:cNvSpPr>
          <p:nvPr>
            <p:ph type="body" sz="half" idx="2"/>
          </p:nvPr>
        </p:nvSpPr>
        <p:spPr>
          <a:xfrm>
            <a:off x="395536" y="3024057"/>
            <a:ext cx="4360480" cy="3129211"/>
          </a:xfrm>
          <a:solidFill>
            <a:schemeClr val="accent5">
              <a:lumMod val="20000"/>
              <a:lumOff val="80000"/>
            </a:schemeClr>
          </a:solidFill>
          <a:scene3d>
            <a:camera prst="orthographicFront"/>
            <a:lightRig rig="threePt" dir="t"/>
          </a:scene3d>
          <a:sp3d>
            <a:bevelT w="139700" h="139700" prst="divot"/>
          </a:sp3d>
        </p:spPr>
        <p:txBody>
          <a:bodyPr>
            <a:normAutofit fontScale="92500" lnSpcReduction="10000"/>
          </a:bodyPr>
          <a:lstStyle/>
          <a:p>
            <a:r>
              <a:rPr lang="ru-RU" b="1" dirty="0" smtClean="0">
                <a:solidFill>
                  <a:srgbClr val="993300"/>
                </a:solidFill>
                <a:latin typeface="Arial" pitchFamily="34" charset="0"/>
                <a:cs typeface="Arial" pitchFamily="34" charset="0"/>
              </a:rPr>
              <a:t>      </a:t>
            </a:r>
            <a:r>
              <a:rPr lang="ru-RU" b="1" dirty="0">
                <a:solidFill>
                  <a:srgbClr val="993300"/>
                </a:solidFill>
                <a:latin typeface="Arial" pitchFamily="34" charset="0"/>
                <a:cs typeface="Arial" pitchFamily="34" charset="0"/>
              </a:rPr>
              <a:t>В КПСС с 1973 года. После запрета партии принимал активное участие в восстановлении Коммунистической партии Российской Федерации (КПРФ) на территории Новосибирского района. С 1994 года - руководитель Новосибирской районной организации КПРФ. Выдвинут Новосибирской областной организацией Общероссийской политической общественной организации "Коммунистическая партия Российской Федерации" (КПРФ). Член комитета областного Совета депутатов по науке, промышленности, строительству и топливно-энергетическому комплексу. Женат. Имеет сына и дочь. </a:t>
            </a:r>
            <a:endParaRPr lang="ru-RU" b="1" dirty="0" smtClean="0">
              <a:solidFill>
                <a:srgbClr val="993300"/>
              </a:solidFill>
              <a:latin typeface="Arial" pitchFamily="34" charset="0"/>
              <a:cs typeface="Arial" pitchFamily="34" charset="0"/>
            </a:endParaRPr>
          </a:p>
          <a:p>
            <a:r>
              <a:rPr lang="ru-RU" b="1" dirty="0">
                <a:solidFill>
                  <a:srgbClr val="993300"/>
                </a:solidFill>
                <a:latin typeface="Arial" pitchFamily="34" charset="0"/>
                <a:cs typeface="Arial" pitchFamily="34" charset="0"/>
              </a:rPr>
              <a:t> </a:t>
            </a:r>
            <a:r>
              <a:rPr lang="ru-RU" b="1" dirty="0" smtClean="0">
                <a:solidFill>
                  <a:srgbClr val="993300"/>
                </a:solidFill>
                <a:latin typeface="Arial" pitchFamily="34" charset="0"/>
                <a:cs typeface="Arial" pitchFamily="34" charset="0"/>
              </a:rPr>
              <a:t>     Депутат </a:t>
            </a:r>
            <a:r>
              <a:rPr lang="ru-RU" b="1" dirty="0">
                <a:solidFill>
                  <a:srgbClr val="993300"/>
                </a:solidFill>
                <a:latin typeface="Arial" pitchFamily="34" charset="0"/>
                <a:cs typeface="Arial" pitchFamily="34" charset="0"/>
              </a:rPr>
              <a:t>Новосибирского областного Совета депутатов третьего созыва.</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402469"/>
            <a:ext cx="3239166" cy="2162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356992"/>
            <a:ext cx="3714760" cy="2463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3013" y="6093296"/>
            <a:ext cx="963613"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7335493"/>
      </p:ext>
    </p:extLst>
  </p:cSld>
  <p:clrMapOvr>
    <a:masterClrMapping/>
  </p:clrMapOvr>
  <mc:AlternateContent xmlns:mc="http://schemas.openxmlformats.org/markup-compatibility/2006" xmlns:p14="http://schemas.microsoft.com/office/powerpoint/2010/main">
    <mc:Choice Requires="p14">
      <p:transition spd="slow" p14:dur="2000" advTm="12468">
        <p14:prism isContent="1"/>
      </p:transition>
    </mc:Choice>
    <mc:Fallback xmlns="">
      <p:transition spd="slow" advTm="12468">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3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644008" y="332656"/>
            <a:ext cx="3888432" cy="1162050"/>
          </a:xfrm>
        </p:spPr>
        <p:txBody>
          <a:bodyPr>
            <a:normAutofit/>
          </a:bodyPr>
          <a:lstStyle/>
          <a:p>
            <a:r>
              <a:rPr lang="ru-RU" dirty="0"/>
              <a:t>	</a:t>
            </a:r>
            <a:r>
              <a:rPr lang="ru-RU" sz="2400" dirty="0" err="1">
                <a:solidFill>
                  <a:schemeClr val="bg1"/>
                </a:solidFill>
                <a:latin typeface="Arial" pitchFamily="34" charset="0"/>
                <a:cs typeface="Arial" pitchFamily="34" charset="0"/>
              </a:rPr>
              <a:t>Першилин</a:t>
            </a:r>
            <a:r>
              <a:rPr lang="ru-RU" sz="2400" dirty="0">
                <a:solidFill>
                  <a:schemeClr val="bg1"/>
                </a:solidFill>
                <a:latin typeface="Arial" pitchFamily="34" charset="0"/>
                <a:cs typeface="Arial" pitchFamily="34" charset="0"/>
              </a:rPr>
              <a:t> </a:t>
            </a:r>
            <a:r>
              <a:rPr lang="ru-RU" sz="2400" dirty="0" smtClean="0">
                <a:solidFill>
                  <a:schemeClr val="bg1"/>
                </a:solidFill>
                <a:latin typeface="Arial" pitchFamily="34" charset="0"/>
                <a:cs typeface="Arial" pitchFamily="34" charset="0"/>
              </a:rPr>
              <a:t> Константин Георгиевич</a:t>
            </a:r>
            <a:endParaRPr lang="ru-RU" sz="2400" dirty="0">
              <a:solidFill>
                <a:schemeClr val="bg1"/>
              </a:solidFill>
              <a:latin typeface="Arial" pitchFamily="34" charset="0"/>
              <a:cs typeface="Arial" pitchFamily="34" charset="0"/>
            </a:endParaRPr>
          </a:p>
        </p:txBody>
      </p:sp>
      <p:sp>
        <p:nvSpPr>
          <p:cNvPr id="5" name="Объект 4"/>
          <p:cNvSpPr>
            <a:spLocks noGrp="1"/>
          </p:cNvSpPr>
          <p:nvPr>
            <p:ph idx="1"/>
          </p:nvPr>
        </p:nvSpPr>
        <p:spPr>
          <a:xfrm>
            <a:off x="2915816" y="1700808"/>
            <a:ext cx="6048672" cy="3312368"/>
          </a:xfrm>
          <a:solidFill>
            <a:srgbClr val="66CCFF"/>
          </a:solidFill>
          <a:effectLst>
            <a:softEdge rad="63500"/>
          </a:effectLst>
        </p:spPr>
        <p:txBody>
          <a:bodyPr>
            <a:noAutofit/>
          </a:bodyPr>
          <a:lstStyle/>
          <a:p>
            <a:pPr marL="0" indent="0">
              <a:buNone/>
            </a:pPr>
            <a:r>
              <a:rPr lang="ru-RU" sz="1400" b="1" dirty="0" smtClean="0">
                <a:solidFill>
                  <a:schemeClr val="bg1"/>
                </a:solidFill>
                <a:latin typeface="Arial" pitchFamily="34" charset="0"/>
                <a:cs typeface="Arial" pitchFamily="34" charset="0"/>
              </a:rPr>
              <a:t>      </a:t>
            </a:r>
            <a:r>
              <a:rPr lang="ru-RU" sz="1400" b="1" dirty="0" smtClean="0">
                <a:solidFill>
                  <a:srgbClr val="002060"/>
                </a:solidFill>
                <a:latin typeface="Arial" pitchFamily="34" charset="0"/>
                <a:cs typeface="Arial" pitchFamily="34" charset="0"/>
              </a:rPr>
              <a:t>К</a:t>
            </a:r>
            <a:r>
              <a:rPr lang="ru-RU" sz="1400" b="1" dirty="0">
                <a:solidFill>
                  <a:srgbClr val="002060"/>
                </a:solidFill>
                <a:latin typeface="Arial" pitchFamily="34" charset="0"/>
                <a:cs typeface="Arial" pitchFamily="34" charset="0"/>
              </a:rPr>
              <a:t>. Г. </a:t>
            </a:r>
            <a:r>
              <a:rPr lang="ru-RU" sz="1400" b="1" dirty="0" err="1">
                <a:solidFill>
                  <a:srgbClr val="002060"/>
                </a:solidFill>
                <a:latin typeface="Arial" pitchFamily="34" charset="0"/>
                <a:cs typeface="Arial" pitchFamily="34" charset="0"/>
              </a:rPr>
              <a:t>Першилин</a:t>
            </a:r>
            <a:r>
              <a:rPr lang="ru-RU" sz="1400" b="1" dirty="0">
                <a:solidFill>
                  <a:srgbClr val="002060"/>
                </a:solidFill>
                <a:latin typeface="Arial" pitchFamily="34" charset="0"/>
                <a:cs typeface="Arial" pitchFamily="34" charset="0"/>
              </a:rPr>
              <a:t> родился в Ростове-на-Дону 1 января 1934 года.  Оставшись без крова и родителей после войны  Костя </a:t>
            </a:r>
            <a:r>
              <a:rPr lang="ru-RU" sz="1400" b="1" dirty="0" err="1">
                <a:solidFill>
                  <a:srgbClr val="002060"/>
                </a:solidFill>
                <a:latin typeface="Arial" pitchFamily="34" charset="0"/>
                <a:cs typeface="Arial" pitchFamily="34" charset="0"/>
              </a:rPr>
              <a:t>Першилин</a:t>
            </a:r>
            <a:r>
              <a:rPr lang="ru-RU" sz="1400" b="1" dirty="0">
                <a:solidFill>
                  <a:srgbClr val="002060"/>
                </a:solidFill>
                <a:latin typeface="Arial" pitchFamily="34" charset="0"/>
                <a:cs typeface="Arial" pitchFamily="34" charset="0"/>
              </a:rPr>
              <a:t> попадает в </a:t>
            </a:r>
            <a:r>
              <a:rPr lang="ru-RU" sz="1400" b="1" dirty="0" err="1">
                <a:solidFill>
                  <a:srgbClr val="002060"/>
                </a:solidFill>
                <a:latin typeface="Arial" pitchFamily="34" charset="0"/>
                <a:cs typeface="Arial" pitchFamily="34" charset="0"/>
              </a:rPr>
              <a:t>Барышевский</a:t>
            </a:r>
            <a:r>
              <a:rPr lang="ru-RU" sz="1400" b="1" dirty="0">
                <a:solidFill>
                  <a:srgbClr val="002060"/>
                </a:solidFill>
                <a:latin typeface="Arial" pitchFamily="34" charset="0"/>
                <a:cs typeface="Arial" pitchFamily="34" charset="0"/>
              </a:rPr>
              <a:t> , а затем в </a:t>
            </a:r>
            <a:r>
              <a:rPr lang="ru-RU" sz="1400" b="1" dirty="0" err="1">
                <a:solidFill>
                  <a:srgbClr val="002060"/>
                </a:solidFill>
                <a:latin typeface="Arial" pitchFamily="34" charset="0"/>
                <a:cs typeface="Arial" pitchFamily="34" charset="0"/>
              </a:rPr>
              <a:t>Толмачевский</a:t>
            </a:r>
            <a:r>
              <a:rPr lang="ru-RU" sz="1400" b="1" dirty="0">
                <a:solidFill>
                  <a:srgbClr val="002060"/>
                </a:solidFill>
                <a:latin typeface="Arial" pitchFamily="34" charset="0"/>
                <a:cs typeface="Arial" pitchFamily="34" charset="0"/>
              </a:rPr>
              <a:t> детдом, который стал для него  школой жизни. После ремесленного училища работал на заводе «</a:t>
            </a:r>
            <a:r>
              <a:rPr lang="ru-RU" sz="1400" b="1" dirty="0" err="1">
                <a:solidFill>
                  <a:srgbClr val="002060"/>
                </a:solidFill>
                <a:latin typeface="Arial" pitchFamily="34" charset="0"/>
                <a:cs typeface="Arial" pitchFamily="34" charset="0"/>
              </a:rPr>
              <a:t>Сибсельмаш</a:t>
            </a:r>
            <a:r>
              <a:rPr lang="ru-RU" sz="1400" b="1" dirty="0">
                <a:solidFill>
                  <a:srgbClr val="002060"/>
                </a:solidFill>
                <a:latin typeface="Arial" pitchFamily="34" charset="0"/>
                <a:cs typeface="Arial" pitchFamily="34" charset="0"/>
              </a:rPr>
              <a:t>». Отслужив в армии, закончил досрочно и с отличием </a:t>
            </a:r>
            <a:r>
              <a:rPr lang="ru-RU" sz="1400" b="1" dirty="0" err="1">
                <a:solidFill>
                  <a:srgbClr val="002060"/>
                </a:solidFill>
                <a:latin typeface="Arial" pitchFamily="34" charset="0"/>
                <a:cs typeface="Arial" pitchFamily="34" charset="0"/>
              </a:rPr>
              <a:t>Колыванский</a:t>
            </a:r>
            <a:r>
              <a:rPr lang="ru-RU" sz="1400" b="1" dirty="0">
                <a:solidFill>
                  <a:srgbClr val="002060"/>
                </a:solidFill>
                <a:latin typeface="Arial" pitchFamily="34" charset="0"/>
                <a:cs typeface="Arial" pitchFamily="34" charset="0"/>
              </a:rPr>
              <a:t>  сельскохозяйственный техникум</a:t>
            </a:r>
          </a:p>
          <a:p>
            <a:pPr marL="0" indent="0">
              <a:buNone/>
            </a:pPr>
            <a:r>
              <a:rPr lang="ru-RU" sz="1400" b="1" dirty="0" smtClean="0">
                <a:solidFill>
                  <a:srgbClr val="002060"/>
                </a:solidFill>
                <a:latin typeface="Arial" pitchFamily="34" charset="0"/>
                <a:cs typeface="Arial" pitchFamily="34" charset="0"/>
              </a:rPr>
              <a:t>       В </a:t>
            </a:r>
            <a:r>
              <a:rPr lang="ru-RU" sz="1400" b="1" dirty="0">
                <a:solidFill>
                  <a:srgbClr val="002060"/>
                </a:solidFill>
                <a:latin typeface="Arial" pitchFamily="34" charset="0"/>
                <a:cs typeface="Arial" pitchFamily="34" charset="0"/>
              </a:rPr>
              <a:t>1961 году, чтобы получить более глубокие знания поступил на работу в учхоз, где работал бригадиром тракторно-полеводческой бригады.</a:t>
            </a:r>
          </a:p>
          <a:p>
            <a:pPr marL="0" indent="0">
              <a:buNone/>
            </a:pPr>
            <a:r>
              <a:rPr lang="ru-RU" sz="1400" b="1" dirty="0" smtClean="0">
                <a:solidFill>
                  <a:srgbClr val="002060"/>
                </a:solidFill>
                <a:latin typeface="Arial" pitchFamily="34" charset="0"/>
                <a:cs typeface="Arial" pitchFamily="34" charset="0"/>
              </a:rPr>
              <a:t>       Новосибирский </a:t>
            </a:r>
            <a:r>
              <a:rPr lang="ru-RU" sz="1400" b="1" dirty="0">
                <a:solidFill>
                  <a:srgbClr val="002060"/>
                </a:solidFill>
                <a:latin typeface="Arial" pitchFamily="34" charset="0"/>
                <a:cs typeface="Arial" pitchFamily="34" charset="0"/>
              </a:rPr>
              <a:t>сельскохозяйственный институт окончил досрочно. В конце 1964 г. его назначили главным агрономом учхоза.  Отработав в этой должности пятнадцать лет  заочно окончил аспирантуру, защитил кандидатскую диссертацию.</a:t>
            </a:r>
          </a:p>
          <a:p>
            <a:pPr marL="0" indent="0">
              <a:buNone/>
            </a:pPr>
            <a:r>
              <a:rPr lang="ru-RU" sz="1400" b="1" dirty="0">
                <a:solidFill>
                  <a:srgbClr val="002060"/>
                </a:solidFill>
                <a:latin typeface="Arial" pitchFamily="34" charset="0"/>
                <a:cs typeface="Arial" pitchFamily="34" charset="0"/>
              </a:rPr>
              <a:t>	</a:t>
            </a:r>
          </a:p>
        </p:txBody>
      </p:sp>
      <p:sp>
        <p:nvSpPr>
          <p:cNvPr id="4" name="Текст 3"/>
          <p:cNvSpPr>
            <a:spLocks noGrp="1"/>
          </p:cNvSpPr>
          <p:nvPr>
            <p:ph type="body" sz="half" idx="2"/>
          </p:nvPr>
        </p:nvSpPr>
        <p:spPr>
          <a:xfrm>
            <a:off x="467344" y="4797152"/>
            <a:ext cx="8497144" cy="1656184"/>
          </a:xfrm>
          <a:solidFill>
            <a:srgbClr val="66CCFF"/>
          </a:solidFill>
          <a:effectLst>
            <a:softEdge rad="63500"/>
          </a:effectLst>
        </p:spPr>
        <p:txBody>
          <a:bodyPr>
            <a:normAutofit/>
          </a:bodyPr>
          <a:lstStyle/>
          <a:p>
            <a:r>
              <a:rPr lang="ru-RU" b="1" dirty="0" smtClean="0">
                <a:solidFill>
                  <a:srgbClr val="002060"/>
                </a:solidFill>
                <a:latin typeface="Arial" pitchFamily="34" charset="0"/>
                <a:cs typeface="Arial" pitchFamily="34" charset="0"/>
              </a:rPr>
              <a:t>     В </a:t>
            </a:r>
            <a:r>
              <a:rPr lang="ru-RU" b="1" dirty="0">
                <a:solidFill>
                  <a:srgbClr val="002060"/>
                </a:solidFill>
                <a:latin typeface="Arial" pitchFamily="34" charset="0"/>
                <a:cs typeface="Arial" pitchFamily="34" charset="0"/>
              </a:rPr>
              <a:t>1979 года стал директором учебно-опытного хозяйства «</a:t>
            </a:r>
            <a:r>
              <a:rPr lang="ru-RU" b="1" dirty="0" err="1">
                <a:solidFill>
                  <a:srgbClr val="002060"/>
                </a:solidFill>
                <a:latin typeface="Arial" pitchFamily="34" charset="0"/>
                <a:cs typeface="Arial" pitchFamily="34" charset="0"/>
              </a:rPr>
              <a:t>Тулинское</a:t>
            </a:r>
            <a:r>
              <a:rPr lang="ru-RU" b="1" dirty="0">
                <a:solidFill>
                  <a:srgbClr val="002060"/>
                </a:solidFill>
                <a:latin typeface="Arial" pitchFamily="34" charset="0"/>
                <a:cs typeface="Arial" pitchFamily="34" charset="0"/>
              </a:rPr>
              <a:t>». Потом защитил  докторскую диссертацию по теме «Адаптивная интенсификация кормопроизводства в условиях Западной Сибири». Стал профессором Новосибирского сельхозинститута. И все эти годы занимался  в учхозе производственной, научно-исследовательской и преподавательской деятельностью. </a:t>
            </a:r>
          </a:p>
          <a:p>
            <a:endParaRPr lang="ru-RU" b="1" dirty="0">
              <a:solidFill>
                <a:srgbClr val="002060"/>
              </a:solidFill>
              <a:latin typeface="Arial" pitchFamily="34" charset="0"/>
              <a:cs typeface="Arial" pitchFamily="34"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548680"/>
            <a:ext cx="2289299" cy="3265670"/>
          </a:xfrm>
          <a:prstGeom prst="rect">
            <a:avLst/>
          </a:prstGeom>
          <a:solidFill>
            <a:srgbClr val="FFFFFF">
              <a:shade val="85000"/>
            </a:srgbClr>
          </a:solidFill>
          <a:ln w="57150">
            <a:solidFill>
              <a:schemeClr val="accent2">
                <a:lumMod val="60000"/>
                <a:lumOff val="40000"/>
              </a:schemeClr>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478673230"/>
      </p:ext>
    </p:extLst>
  </p:cSld>
  <p:clrMapOvr>
    <a:masterClrMapping/>
  </p:clrMapOvr>
  <mc:AlternateContent xmlns:mc="http://schemas.openxmlformats.org/markup-compatibility/2006" xmlns:p14="http://schemas.microsoft.com/office/powerpoint/2010/main">
    <mc:Choice Requires="p14">
      <p:transition spd="slow" p14:dur="2000" advTm="19268">
        <p14:prism isContent="1"/>
      </p:transition>
    </mc:Choice>
    <mc:Fallback xmlns="">
      <p:transition spd="slow" advTm="19268">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223"/>
            <a:ext cx="9144000" cy="6797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1907704" y="548680"/>
            <a:ext cx="5111750" cy="3960440"/>
          </a:xfrm>
          <a:solidFill>
            <a:srgbClr val="66CCFF"/>
          </a:solidFill>
          <a:effectLst>
            <a:softEdge rad="127000"/>
          </a:effectLst>
        </p:spPr>
        <p:txBody>
          <a:bodyPr>
            <a:normAutofit/>
          </a:bodyPr>
          <a:lstStyle/>
          <a:p>
            <a:pPr marL="0" indent="0">
              <a:buNone/>
            </a:pPr>
            <a:r>
              <a:rPr lang="ru-RU" sz="1400" b="1" dirty="0" smtClean="0">
                <a:solidFill>
                  <a:srgbClr val="002060"/>
                </a:solidFill>
                <a:latin typeface="Arial" pitchFamily="34" charset="0"/>
                <a:cs typeface="Arial" pitchFamily="34" charset="0"/>
              </a:rPr>
              <a:t>         </a:t>
            </a:r>
          </a:p>
          <a:p>
            <a:pPr marL="0" indent="0">
              <a:buNone/>
            </a:pPr>
            <a:r>
              <a:rPr lang="ru-RU" sz="1400" b="1" dirty="0">
                <a:solidFill>
                  <a:srgbClr val="002060"/>
                </a:solidFill>
                <a:latin typeface="Arial" pitchFamily="34" charset="0"/>
                <a:cs typeface="Arial" pitchFamily="34" charset="0"/>
              </a:rPr>
              <a:t> </a:t>
            </a:r>
            <a:r>
              <a:rPr lang="ru-RU" sz="1400" b="1" dirty="0" smtClean="0">
                <a:solidFill>
                  <a:srgbClr val="002060"/>
                </a:solidFill>
                <a:latin typeface="Arial" pitchFamily="34" charset="0"/>
                <a:cs typeface="Arial" pitchFamily="34" charset="0"/>
              </a:rPr>
              <a:t>    </a:t>
            </a:r>
            <a:r>
              <a:rPr lang="ru-RU" sz="1400" b="1" dirty="0" err="1" smtClean="0">
                <a:solidFill>
                  <a:schemeClr val="bg1"/>
                </a:solidFill>
                <a:latin typeface="Arial" pitchFamily="34" charset="0"/>
                <a:cs typeface="Arial" pitchFamily="34" charset="0"/>
              </a:rPr>
              <a:t>Першилин</a:t>
            </a:r>
            <a:r>
              <a:rPr lang="ru-RU" sz="1400" b="1" dirty="0" smtClean="0">
                <a:solidFill>
                  <a:schemeClr val="bg1"/>
                </a:solidFill>
                <a:latin typeface="Arial" pitchFamily="34" charset="0"/>
                <a:cs typeface="Arial" pitchFamily="34" charset="0"/>
              </a:rPr>
              <a:t> Константин Георгиевич  </a:t>
            </a:r>
            <a:r>
              <a:rPr lang="ru-RU" sz="1400" b="1" dirty="0" smtClean="0">
                <a:solidFill>
                  <a:srgbClr val="002060"/>
                </a:solidFill>
                <a:latin typeface="Arial" pitchFamily="34" charset="0"/>
                <a:cs typeface="Arial" pitchFamily="34" charset="0"/>
              </a:rPr>
              <a:t>является председателем </a:t>
            </a:r>
            <a:r>
              <a:rPr lang="ru-RU" sz="1400" b="1" dirty="0">
                <a:solidFill>
                  <a:srgbClr val="002060"/>
                </a:solidFill>
                <a:latin typeface="Arial" pitchFamily="34" charset="0"/>
                <a:cs typeface="Arial" pitchFamily="34" charset="0"/>
              </a:rPr>
              <a:t>Совета директоров учебно-опытных и учебно-производственных хозяйств Минсельхозпрода России; доктор сельскохозяйственных наук, профессор, академик Академии аграрного образования; избирался народным депутатом  Верховного Совета РСФСР (1989-1991); депутат Новосибирского областного Совета депутатов третьего созыва, Заслуженный агроном РФ; награжден орденами Ленина, Трудового Красного Знамени, "Знак Почета", "За заслуги перед Отечеством" IV, III и II степеней, медалью "Ветеран труда", золотой, серебряной и бронзовой медалями ВДНХ; автор более 30 научных публикаций по проблемам кормопроизводства и системам </a:t>
            </a:r>
            <a:r>
              <a:rPr lang="ru-RU" sz="1400" b="1" dirty="0" smtClean="0">
                <a:solidFill>
                  <a:srgbClr val="002060"/>
                </a:solidFill>
                <a:latin typeface="Arial" pitchFamily="34" charset="0"/>
                <a:cs typeface="Arial" pitchFamily="34" charset="0"/>
              </a:rPr>
              <a:t>земледелия.</a:t>
            </a:r>
            <a:endParaRPr lang="ru-RU" sz="14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314811070"/>
      </p:ext>
    </p:extLst>
  </p:cSld>
  <p:clrMapOvr>
    <a:masterClrMapping/>
  </p:clrMapOvr>
  <mc:AlternateContent xmlns:mc="http://schemas.openxmlformats.org/markup-compatibility/2006" xmlns:p14="http://schemas.microsoft.com/office/powerpoint/2010/main">
    <mc:Choice Requires="p14">
      <p:transition spd="slow" p14:dur="2000" advTm="9204">
        <p14:prism isContent="1"/>
      </p:transition>
    </mc:Choice>
    <mc:Fallback xmlns="">
      <p:transition spd="slow" advTm="9204">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566"/>
            <a:ext cx="9144000" cy="6858000"/>
          </a:xfrm>
          <a:prstGeom prst="rect">
            <a:avLst/>
          </a:prstGeom>
        </p:spPr>
      </p:pic>
      <p:sp>
        <p:nvSpPr>
          <p:cNvPr id="2" name="Заголовок 1"/>
          <p:cNvSpPr>
            <a:spLocks noGrp="1"/>
          </p:cNvSpPr>
          <p:nvPr>
            <p:ph type="title"/>
          </p:nvPr>
        </p:nvSpPr>
        <p:spPr>
          <a:xfrm>
            <a:off x="323528" y="188640"/>
            <a:ext cx="8686800" cy="1080120"/>
          </a:xfrm>
        </p:spPr>
        <p:txBody>
          <a:bodyPr>
            <a:normAutofit/>
          </a:bodyPr>
          <a:lstStyle/>
          <a:p>
            <a:r>
              <a:rPr lang="ru-RU" sz="2000" b="1" dirty="0" smtClean="0">
                <a:latin typeface="Arial" pitchFamily="34" charset="0"/>
                <a:cs typeface="Arial" pitchFamily="34" charset="0"/>
              </a:rPr>
              <a:t>Созидатели. Книга очерков. – Новосибирск: «Клуб меценатов». – 2003. – С. 332-338</a:t>
            </a:r>
            <a:endParaRPr lang="ru-RU" sz="2000" b="1" dirty="0">
              <a:latin typeface="Arial" pitchFamily="34" charset="0"/>
              <a:cs typeface="Arial" pitchFamily="34" charset="0"/>
            </a:endParaRPr>
          </a:p>
        </p:txBody>
      </p:sp>
      <p:pic>
        <p:nvPicPr>
          <p:cNvPr id="3075" name="Picture 3" descr="C:\Documents and Settings\1\Рабочий стол\с чего начинается Родина\для вали ГКниги о Героях\Копия Краснообск 004.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323528" y="1628800"/>
            <a:ext cx="3528392" cy="4724400"/>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sp>
        <p:nvSpPr>
          <p:cNvPr id="6" name="Объект 5"/>
          <p:cNvSpPr>
            <a:spLocks noGrp="1"/>
          </p:cNvSpPr>
          <p:nvPr>
            <p:ph sz="half" idx="2"/>
          </p:nvPr>
        </p:nvSpPr>
        <p:spPr>
          <a:xfrm>
            <a:off x="3419872" y="1268760"/>
            <a:ext cx="5508104" cy="4536504"/>
          </a:xfrm>
        </p:spPr>
        <p:txBody>
          <a:bodyPr>
            <a:noAutofit/>
          </a:bodyPr>
          <a:lstStyle/>
          <a:p>
            <a:pPr marL="0" indent="0">
              <a:buNone/>
            </a:pPr>
            <a:r>
              <a:rPr lang="ru-RU" sz="1600" b="1" i="1" dirty="0" smtClean="0">
                <a:solidFill>
                  <a:srgbClr val="FF0000"/>
                </a:solidFill>
                <a:latin typeface="Arial" pitchFamily="34" charset="0"/>
                <a:cs typeface="Arial" pitchFamily="34" charset="0"/>
              </a:rPr>
              <a:t>	</a:t>
            </a:r>
            <a:r>
              <a:rPr lang="ru-RU" sz="1600" b="1" i="1" dirty="0" smtClean="0">
                <a:latin typeface="Arial" pitchFamily="34" charset="0"/>
                <a:cs typeface="Arial" pitchFamily="34" charset="0"/>
              </a:rPr>
              <a:t>В </a:t>
            </a:r>
            <a:r>
              <a:rPr lang="ru-RU" sz="1600" b="1" i="1" dirty="0">
                <a:latin typeface="Arial" pitchFamily="34" charset="0"/>
                <a:cs typeface="Arial" pitchFamily="34" charset="0"/>
              </a:rPr>
              <a:t>одной из старых характеристик есть такая фраза: «Большое положительное влияние оказывает К. Г. Першилин на специалистов хозяйства, мобилизуя их на выполнение планов 10-й пятилетки». Очень правильная фраза, хотя и несколько стереотипная. И еще несколько строк из личного дела Константина Георгиевича: «Его жизненный путь от воспитанника детского дома до высококвалифицированного специалиста сельского хозяйства является ярким примером для молодежи учхоза, наставником которой он является». Стоит добавить, что примером он является не только для молодежи, но и для людей старше его по возрасту, к которым относится уважительно, которых старается окружить заботой и вниманием. </a:t>
            </a:r>
          </a:p>
        </p:txBody>
      </p:sp>
      <p:pic>
        <p:nvPicPr>
          <p:cNvPr id="25602" name="Picture 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5733256"/>
            <a:ext cx="78105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168" y="5880099"/>
            <a:ext cx="963613"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5912115"/>
      </p:ext>
    </p:extLst>
  </p:cSld>
  <p:clrMapOvr>
    <a:masterClrMapping/>
  </p:clrMapOvr>
  <mc:AlternateContent xmlns:mc="http://schemas.openxmlformats.org/markup-compatibility/2006" xmlns:p14="http://schemas.microsoft.com/office/powerpoint/2010/main">
    <mc:Choice Requires="p14">
      <p:transition spd="slow" p14:dur="2000" advTm="16619">
        <p14:prism isContent="1"/>
      </p:transition>
    </mc:Choice>
    <mc:Fallback xmlns="">
      <p:transition spd="slow" advTm="16619">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72075"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3203848" y="692696"/>
            <a:ext cx="5040560" cy="1584176"/>
          </a:xfrm>
        </p:spPr>
        <p:txBody>
          <a:bodyPr>
            <a:normAutofit/>
          </a:bodyPr>
          <a:lstStyle/>
          <a:p>
            <a:r>
              <a:rPr lang="ru-RU" b="1" dirty="0" smtClean="0">
                <a:solidFill>
                  <a:schemeClr val="bg1"/>
                </a:solidFill>
              </a:rPr>
              <a:t> </a:t>
            </a:r>
            <a:r>
              <a:rPr lang="ru-RU" sz="2700" b="1" dirty="0" smtClean="0">
                <a:solidFill>
                  <a:schemeClr val="bg1"/>
                </a:solidFill>
                <a:latin typeface="Arial" pitchFamily="34" charset="0"/>
                <a:cs typeface="Arial" pitchFamily="34" charset="0"/>
              </a:rPr>
              <a:t>Степанова</a:t>
            </a:r>
            <a:br>
              <a:rPr lang="ru-RU" sz="2700" b="1" dirty="0" smtClean="0">
                <a:solidFill>
                  <a:schemeClr val="bg1"/>
                </a:solidFill>
                <a:latin typeface="Arial" pitchFamily="34" charset="0"/>
                <a:cs typeface="Arial" pitchFamily="34" charset="0"/>
              </a:rPr>
            </a:br>
            <a:r>
              <a:rPr lang="ru-RU" sz="2700" b="1" dirty="0" smtClean="0">
                <a:solidFill>
                  <a:schemeClr val="bg1"/>
                </a:solidFill>
                <a:latin typeface="Arial" pitchFamily="34" charset="0"/>
                <a:cs typeface="Arial" pitchFamily="34" charset="0"/>
              </a:rPr>
              <a:t> Лидия  Николаевна</a:t>
            </a:r>
            <a:endParaRPr lang="ru-RU" sz="2700" b="1" dirty="0">
              <a:solidFill>
                <a:schemeClr val="bg1"/>
              </a:solidFill>
              <a:latin typeface="Arial" pitchFamily="34" charset="0"/>
              <a:cs typeface="Arial" pitchFamily="34" charset="0"/>
            </a:endParaRPr>
          </a:p>
        </p:txBody>
      </p:sp>
      <p:pic>
        <p:nvPicPr>
          <p:cNvPr id="1026" name="Picture 2" descr="C:\Users\GalinaN\Downloads\Фото Степановой.bm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92" t="9299" r="13633" b="9701"/>
          <a:stretch/>
        </p:blipFill>
        <p:spPr bwMode="auto">
          <a:xfrm>
            <a:off x="637990" y="332656"/>
            <a:ext cx="2041764" cy="3168352"/>
          </a:xfrm>
          <a:prstGeom prst="round2DiagRect">
            <a:avLst>
              <a:gd name="adj1" fmla="val 16667"/>
              <a:gd name="adj2" fmla="val 0"/>
            </a:avLst>
          </a:prstGeom>
          <a:ln w="88900" cap="sq">
            <a:solidFill>
              <a:srgbClr val="FFFFFF"/>
            </a:solidFill>
            <a:miter lim="800000"/>
          </a:ln>
          <a:effectLst>
            <a:glow rad="63500">
              <a:schemeClr val="accent3">
                <a:satMod val="175000"/>
                <a:alpha val="40000"/>
              </a:schemeClr>
            </a:glow>
            <a:outerShdw blurRad="254000" algn="tl" rotWithShape="0">
              <a:srgbClr val="000000">
                <a:alpha val="43000"/>
              </a:srgbClr>
            </a:outerShdw>
          </a:effectLst>
          <a:extLst/>
        </p:spPr>
      </p:pic>
      <p:sp>
        <p:nvSpPr>
          <p:cNvPr id="5" name="Прямоугольник 4"/>
          <p:cNvSpPr/>
          <p:nvPr/>
        </p:nvSpPr>
        <p:spPr>
          <a:xfrm>
            <a:off x="836525" y="3933056"/>
            <a:ext cx="7560840" cy="1938992"/>
          </a:xfrm>
          <a:prstGeom prst="rect">
            <a:avLst/>
          </a:prstGeom>
        </p:spPr>
        <p:txBody>
          <a:bodyPr wrap="square">
            <a:spAutoFit/>
          </a:bodyPr>
          <a:lstStyle/>
          <a:p>
            <a:r>
              <a:rPr lang="ru-RU" b="1" dirty="0" smtClean="0"/>
              <a:t>        </a:t>
            </a:r>
            <a:r>
              <a:rPr lang="ru-RU" sz="1400" b="1" dirty="0" smtClean="0">
                <a:solidFill>
                  <a:schemeClr val="bg1"/>
                </a:solidFill>
                <a:latin typeface="Arial" pitchFamily="34" charset="0"/>
                <a:cs typeface="Arial" pitchFamily="34" charset="0"/>
              </a:rPr>
              <a:t>Трудовую </a:t>
            </a:r>
            <a:r>
              <a:rPr lang="ru-RU" sz="1400" b="1" dirty="0">
                <a:solidFill>
                  <a:schemeClr val="bg1"/>
                </a:solidFill>
                <a:latin typeface="Arial" pitchFamily="34" charset="0"/>
                <a:cs typeface="Arial" pitchFamily="34" charset="0"/>
              </a:rPr>
              <a:t>деятельность начала с 1952 года рабочей совхоза «Новосибирский».  Работала бригадиром-овощеводом, агрономом-овощеводом, главным агрономом и заместителем директора по производству совхоза «Новосибирский». </a:t>
            </a:r>
            <a:r>
              <a:rPr lang="ru-RU" sz="1400" b="1" dirty="0" smtClean="0">
                <a:solidFill>
                  <a:schemeClr val="bg1"/>
                </a:solidFill>
                <a:latin typeface="Arial" pitchFamily="34" charset="0"/>
                <a:cs typeface="Arial" pitchFamily="34" charset="0"/>
              </a:rPr>
              <a:t>  </a:t>
            </a:r>
            <a:endParaRPr lang="ru-RU" sz="1400" b="1" dirty="0">
              <a:solidFill>
                <a:schemeClr val="bg1"/>
              </a:solidFill>
              <a:latin typeface="Arial" pitchFamily="34" charset="0"/>
              <a:cs typeface="Arial" pitchFamily="34" charset="0"/>
            </a:endParaRPr>
          </a:p>
          <a:p>
            <a:r>
              <a:rPr lang="ru-RU" sz="1400" b="1" dirty="0" smtClean="0">
                <a:solidFill>
                  <a:schemeClr val="bg1"/>
                </a:solidFill>
                <a:latin typeface="Arial" pitchFamily="34" charset="0"/>
                <a:cs typeface="Arial" pitchFamily="34" charset="0"/>
              </a:rPr>
              <a:t>         Награждена </a:t>
            </a:r>
            <a:r>
              <a:rPr lang="ru-RU" sz="1400" b="1" dirty="0">
                <a:solidFill>
                  <a:schemeClr val="bg1"/>
                </a:solidFill>
                <a:latin typeface="Arial" pitchFamily="34" charset="0"/>
                <a:cs typeface="Arial" pitchFamily="34" charset="0"/>
              </a:rPr>
              <a:t>медалью «За трудовую доблесть», знаками «Победитель социалистического соревнования» 1973, 1976, 1977 </a:t>
            </a:r>
            <a:r>
              <a:rPr lang="ru-RU" sz="1400" b="1" dirty="0" err="1">
                <a:solidFill>
                  <a:schemeClr val="bg1"/>
                </a:solidFill>
                <a:latin typeface="Arial" pitchFamily="34" charset="0"/>
                <a:cs typeface="Arial" pitchFamily="34" charset="0"/>
              </a:rPr>
              <a:t>г.г</a:t>
            </a:r>
            <a:r>
              <a:rPr lang="ru-RU" sz="1400" b="1" dirty="0">
                <a:solidFill>
                  <a:schemeClr val="bg1"/>
                </a:solidFill>
                <a:latin typeface="Arial" pitchFamily="34" charset="0"/>
                <a:cs typeface="Arial" pitchFamily="34" charset="0"/>
              </a:rPr>
              <a:t>., Почётными грамотами областной и районной администрации, неоднократно избиралась депутатом областного Совета депутатов. </a:t>
            </a:r>
            <a:r>
              <a:rPr lang="ru-RU" sz="1400" b="1" dirty="0" smtClean="0">
                <a:solidFill>
                  <a:schemeClr val="bg1"/>
                </a:solidFill>
                <a:latin typeface="Arial" pitchFamily="34" charset="0"/>
                <a:cs typeface="Arial" pitchFamily="34" charset="0"/>
              </a:rPr>
              <a:t>Умерла 23.05.2009</a:t>
            </a:r>
            <a:r>
              <a:rPr lang="ru-RU" b="1" dirty="0" smtClean="0">
                <a:solidFill>
                  <a:schemeClr val="bg1"/>
                </a:solidFill>
              </a:rPr>
              <a:t>.</a:t>
            </a:r>
            <a:endParaRPr lang="ru-RU" b="1" dirty="0">
              <a:solidFill>
                <a:schemeClr val="bg1"/>
              </a:solidFill>
            </a:endParaRPr>
          </a:p>
        </p:txBody>
      </p:sp>
      <p:sp>
        <p:nvSpPr>
          <p:cNvPr id="6" name="Объект 5"/>
          <p:cNvSpPr>
            <a:spLocks noGrp="1"/>
          </p:cNvSpPr>
          <p:nvPr>
            <p:ph sz="half" idx="1"/>
          </p:nvPr>
        </p:nvSpPr>
        <p:spPr>
          <a:xfrm>
            <a:off x="3275856" y="2434057"/>
            <a:ext cx="5184576" cy="2116832"/>
          </a:xfrm>
        </p:spPr>
        <p:txBody>
          <a:bodyPr/>
          <a:lstStyle/>
          <a:p>
            <a:pPr marL="0" indent="0">
              <a:buNone/>
            </a:pPr>
            <a:r>
              <a:rPr lang="ru-RU" dirty="0" smtClean="0"/>
              <a:t>   </a:t>
            </a:r>
            <a:r>
              <a:rPr lang="ru-RU" sz="1400" b="1" dirty="0" smtClean="0">
                <a:solidFill>
                  <a:schemeClr val="bg1"/>
                </a:solidFill>
                <a:latin typeface="Arial" pitchFamily="34" charset="0"/>
                <a:cs typeface="Arial" pitchFamily="34" charset="0"/>
              </a:rPr>
              <a:t>Лидия Николаевна родилась 18 октября 1937 года в с. </a:t>
            </a:r>
            <a:r>
              <a:rPr lang="ru-RU" sz="1400" b="1" dirty="0" err="1" smtClean="0">
                <a:solidFill>
                  <a:schemeClr val="bg1"/>
                </a:solidFill>
                <a:latin typeface="Arial" pitchFamily="34" charset="0"/>
                <a:cs typeface="Arial" pitchFamily="34" charset="0"/>
              </a:rPr>
              <a:t>Усть</a:t>
            </a:r>
            <a:r>
              <a:rPr lang="ru-RU" sz="1400" b="1" dirty="0" smtClean="0">
                <a:solidFill>
                  <a:schemeClr val="bg1"/>
                </a:solidFill>
                <a:latin typeface="Arial" pitchFamily="34" charset="0"/>
                <a:cs typeface="Arial" pitchFamily="34" charset="0"/>
              </a:rPr>
              <a:t>-Курья </a:t>
            </a:r>
            <a:r>
              <a:rPr lang="ru-RU" sz="1400" b="1" dirty="0" err="1" smtClean="0">
                <a:solidFill>
                  <a:schemeClr val="bg1"/>
                </a:solidFill>
                <a:latin typeface="Arial" pitchFamily="34" charset="0"/>
                <a:cs typeface="Arial" pitchFamily="34" charset="0"/>
              </a:rPr>
              <a:t>Хабарского</a:t>
            </a:r>
            <a:r>
              <a:rPr lang="ru-RU" sz="1400" b="1" dirty="0" smtClean="0">
                <a:solidFill>
                  <a:schemeClr val="bg1"/>
                </a:solidFill>
                <a:latin typeface="Arial" pitchFamily="34" charset="0"/>
                <a:cs typeface="Arial" pitchFamily="34" charset="0"/>
              </a:rPr>
              <a:t> района Алтайского края. С 1946 года жила в селе Сосновка Новосибирского района. Заочно окончила в 1982 году агрономический факультет Новосибирского сельскохозяйственного института.</a:t>
            </a:r>
            <a:endParaRPr lang="ru-RU" b="1" dirty="0">
              <a:solidFill>
                <a:schemeClr val="bg1"/>
              </a:solidFill>
            </a:endParaRPr>
          </a:p>
        </p:txBody>
      </p:sp>
      <p:pic>
        <p:nvPicPr>
          <p:cNvPr id="2051" name="Picture 3">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280" y="6021288"/>
            <a:ext cx="963613"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3696454"/>
      </p:ext>
    </p:extLst>
  </p:cSld>
  <p:clrMapOvr>
    <a:masterClrMapping/>
  </p:clrMapOvr>
  <mc:AlternateContent xmlns:mc="http://schemas.openxmlformats.org/markup-compatibility/2006" xmlns:p14="http://schemas.microsoft.com/office/powerpoint/2010/main">
    <mc:Choice Requires="p14">
      <p:transition spd="slow" p14:dur="2000" advTm="15528">
        <p14:prism isContent="1"/>
      </p:transition>
    </mc:Choice>
    <mc:Fallback xmlns="">
      <p:transition spd="slow" advTm="15528">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144000" cy="6888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355976" y="116633"/>
            <a:ext cx="3884677" cy="1303894"/>
          </a:xfrm>
        </p:spPr>
        <p:txBody>
          <a:bodyPr>
            <a:normAutofit/>
          </a:bodyPr>
          <a:lstStyle/>
          <a:p>
            <a:r>
              <a:rPr lang="ru-RU" sz="2400" dirty="0" smtClean="0">
                <a:solidFill>
                  <a:schemeClr val="bg1"/>
                </a:solidFill>
                <a:latin typeface="Arial" pitchFamily="34" charset="0"/>
                <a:cs typeface="Arial" pitchFamily="34" charset="0"/>
              </a:rPr>
              <a:t>            Хасанова </a:t>
            </a:r>
            <a:br>
              <a:rPr lang="ru-RU" sz="2400" dirty="0" smtClean="0">
                <a:solidFill>
                  <a:schemeClr val="bg1"/>
                </a:solidFill>
                <a:latin typeface="Arial" pitchFamily="34" charset="0"/>
                <a:cs typeface="Arial" pitchFamily="34" charset="0"/>
              </a:rPr>
            </a:br>
            <a:r>
              <a:rPr lang="ru-RU" sz="2400" dirty="0" smtClean="0">
                <a:solidFill>
                  <a:schemeClr val="bg1"/>
                </a:solidFill>
                <a:latin typeface="Arial" pitchFamily="34" charset="0"/>
                <a:cs typeface="Arial" pitchFamily="34" charset="0"/>
              </a:rPr>
              <a:t>Матрёна </a:t>
            </a:r>
            <a:r>
              <a:rPr lang="ru-RU" sz="2400" dirty="0" err="1" smtClean="0">
                <a:solidFill>
                  <a:schemeClr val="bg1"/>
                </a:solidFill>
                <a:latin typeface="Arial" pitchFamily="34" charset="0"/>
                <a:cs typeface="Arial" pitchFamily="34" charset="0"/>
              </a:rPr>
              <a:t>Перфильевна</a:t>
            </a:r>
            <a:r>
              <a:rPr lang="ru-RU" sz="2400" dirty="0" smtClean="0">
                <a:solidFill>
                  <a:schemeClr val="bg1"/>
                </a:solidFill>
                <a:latin typeface="Arial" pitchFamily="34" charset="0"/>
                <a:cs typeface="Arial" pitchFamily="34" charset="0"/>
              </a:rPr>
              <a:t> </a:t>
            </a:r>
            <a:endParaRPr lang="ru-RU" sz="2400" dirty="0">
              <a:solidFill>
                <a:schemeClr val="bg1"/>
              </a:solidFill>
              <a:latin typeface="Arial" pitchFamily="34" charset="0"/>
              <a:cs typeface="Arial" pitchFamily="34" charset="0"/>
            </a:endParaRPr>
          </a:p>
        </p:txBody>
      </p:sp>
      <p:sp>
        <p:nvSpPr>
          <p:cNvPr id="3" name="Объект 2"/>
          <p:cNvSpPr>
            <a:spLocks noGrp="1"/>
          </p:cNvSpPr>
          <p:nvPr>
            <p:ph idx="1"/>
          </p:nvPr>
        </p:nvSpPr>
        <p:spPr>
          <a:xfrm>
            <a:off x="2915816" y="1916832"/>
            <a:ext cx="5770984" cy="1728191"/>
          </a:xfrm>
          <a:solidFill>
            <a:schemeClr val="bg2">
              <a:lumMod val="90000"/>
            </a:schemeClr>
          </a:solidFill>
          <a:effectLst>
            <a:softEdge rad="63500"/>
          </a:effectLst>
        </p:spPr>
        <p:txBody>
          <a:bodyPr>
            <a:normAutofit/>
          </a:bodyPr>
          <a:lstStyle/>
          <a:p>
            <a:pPr marL="0" indent="0">
              <a:buNone/>
            </a:pPr>
            <a:r>
              <a:rPr lang="ru-RU" sz="1400" b="1" dirty="0" smtClean="0">
                <a:solidFill>
                  <a:schemeClr val="bg2">
                    <a:lumMod val="25000"/>
                  </a:schemeClr>
                </a:solidFill>
                <a:latin typeface="Arial" pitchFamily="34" charset="0"/>
                <a:cs typeface="Arial" pitchFamily="34" charset="0"/>
              </a:rPr>
              <a:t>     Родилась </a:t>
            </a:r>
            <a:r>
              <a:rPr lang="ru-RU" sz="1400" b="1" dirty="0">
                <a:solidFill>
                  <a:schemeClr val="bg2">
                    <a:lumMod val="25000"/>
                  </a:schemeClr>
                </a:solidFill>
                <a:latin typeface="Arial" pitchFamily="34" charset="0"/>
                <a:cs typeface="Arial" pitchFamily="34" charset="0"/>
              </a:rPr>
              <a:t>25 июля 1918года в селе Кривое Алтайского края. Получила начальное образование. В 1933 году вместе с семьей переехала в пос. Степной Новосибирского района. Оттуда была направлена на курсы телятниц в Каргат. По окончании, которых стала работать телятницей на группе в 30 голов. Выйдя замуж, Матрена </a:t>
            </a:r>
            <a:r>
              <a:rPr lang="ru-RU" sz="1400" b="1" dirty="0" err="1">
                <a:solidFill>
                  <a:schemeClr val="bg2">
                    <a:lumMod val="25000"/>
                  </a:schemeClr>
                </a:solidFill>
                <a:latin typeface="Arial" pitchFamily="34" charset="0"/>
                <a:cs typeface="Arial" pitchFamily="34" charset="0"/>
              </a:rPr>
              <a:t>Перфильевна</a:t>
            </a:r>
            <a:r>
              <a:rPr lang="ru-RU" sz="1400" b="1" dirty="0">
                <a:solidFill>
                  <a:schemeClr val="bg2">
                    <a:lumMod val="25000"/>
                  </a:schemeClr>
                </a:solidFill>
                <a:latin typeface="Arial" pitchFamily="34" charset="0"/>
                <a:cs typeface="Arial" pitchFamily="34" charset="0"/>
              </a:rPr>
              <a:t> выехала в г. Новосибирск, где работала в типографии.</a:t>
            </a:r>
          </a:p>
        </p:txBody>
      </p:sp>
      <p:sp>
        <p:nvSpPr>
          <p:cNvPr id="4" name="Текст 3"/>
          <p:cNvSpPr>
            <a:spLocks noGrp="1"/>
          </p:cNvSpPr>
          <p:nvPr>
            <p:ph type="body" sz="half" idx="2"/>
          </p:nvPr>
        </p:nvSpPr>
        <p:spPr>
          <a:xfrm>
            <a:off x="457200" y="3429000"/>
            <a:ext cx="8291264" cy="3312368"/>
          </a:xfrm>
          <a:solidFill>
            <a:schemeClr val="bg2">
              <a:lumMod val="90000"/>
            </a:schemeClr>
          </a:solidFill>
          <a:effectLst>
            <a:softEdge rad="63500"/>
          </a:effectLst>
        </p:spPr>
        <p:txBody>
          <a:bodyPr/>
          <a:lstStyle/>
          <a:p>
            <a:r>
              <a:rPr lang="ru-RU" b="1" dirty="0" smtClean="0">
                <a:solidFill>
                  <a:srgbClr val="002060"/>
                </a:solidFill>
                <a:latin typeface="Arial" pitchFamily="34" charset="0"/>
                <a:cs typeface="Arial" pitchFamily="34" charset="0"/>
              </a:rPr>
              <a:t>      В </a:t>
            </a:r>
            <a:r>
              <a:rPr lang="ru-RU" b="1" dirty="0">
                <a:solidFill>
                  <a:srgbClr val="002060"/>
                </a:solidFill>
                <a:latin typeface="Arial" pitchFamily="34" charset="0"/>
                <a:cs typeface="Arial" pitchFamily="34" charset="0"/>
              </a:rPr>
              <a:t>1947 году она вернулась в совхоз и приняла телятник-профилакторий. Труд был тяжелый, преимущественно ручной. Корма, воду подносили вручную. Часто не хватало кормов, а если и были – то невысокого качества. В этих условиях Матрена </a:t>
            </a:r>
            <a:r>
              <a:rPr lang="ru-RU" b="1" dirty="0" err="1">
                <a:solidFill>
                  <a:srgbClr val="002060"/>
                </a:solidFill>
                <a:latin typeface="Arial" pitchFamily="34" charset="0"/>
                <a:cs typeface="Arial" pitchFamily="34" charset="0"/>
              </a:rPr>
              <a:t>Перфильевна</a:t>
            </a:r>
            <a:r>
              <a:rPr lang="ru-RU" b="1" dirty="0">
                <a:solidFill>
                  <a:srgbClr val="002060"/>
                </a:solidFill>
                <a:latin typeface="Arial" pitchFamily="34" charset="0"/>
                <a:cs typeface="Arial" pitchFamily="34" charset="0"/>
              </a:rPr>
              <a:t> добивалась привесов телят до 900 – 1000гр. на голову.</a:t>
            </a:r>
          </a:p>
          <a:p>
            <a:r>
              <a:rPr lang="ru-RU" b="1" dirty="0">
                <a:solidFill>
                  <a:srgbClr val="002060"/>
                </a:solidFill>
                <a:latin typeface="Arial" pitchFamily="34" charset="0"/>
                <a:cs typeface="Arial" pitchFamily="34" charset="0"/>
              </a:rPr>
              <a:t>К 1966 году она вырастила в совхозе 4,5 тыс. телят.</a:t>
            </a:r>
          </a:p>
          <a:p>
            <a:r>
              <a:rPr lang="ru-RU" b="1" dirty="0" smtClean="0">
                <a:solidFill>
                  <a:srgbClr val="002060"/>
                </a:solidFill>
                <a:latin typeface="Arial" pitchFamily="34" charset="0"/>
                <a:cs typeface="Arial" pitchFamily="34" charset="0"/>
              </a:rPr>
              <a:t>     Указом </a:t>
            </a:r>
            <a:r>
              <a:rPr lang="ru-RU" b="1" dirty="0">
                <a:solidFill>
                  <a:srgbClr val="002060"/>
                </a:solidFill>
                <a:latin typeface="Arial" pitchFamily="34" charset="0"/>
                <a:cs typeface="Arial" pitchFamily="34" charset="0"/>
              </a:rPr>
              <a:t>Президиума Верховного Совета СССР от 22 марта 1966 года за достигнутые успехи в развитии животноводства, увеличении производства мяса телятница совхоза «Новосибирский» Матрена </a:t>
            </a:r>
            <a:r>
              <a:rPr lang="ru-RU" b="1" dirty="0" err="1">
                <a:solidFill>
                  <a:srgbClr val="002060"/>
                </a:solidFill>
                <a:latin typeface="Arial" pitchFamily="34" charset="0"/>
                <a:cs typeface="Arial" pitchFamily="34" charset="0"/>
              </a:rPr>
              <a:t>Перфильевна</a:t>
            </a:r>
            <a:r>
              <a:rPr lang="ru-RU" b="1" dirty="0">
                <a:solidFill>
                  <a:srgbClr val="002060"/>
                </a:solidFill>
                <a:latin typeface="Arial" pitchFamily="34" charset="0"/>
                <a:cs typeface="Arial" pitchFamily="34" charset="0"/>
              </a:rPr>
              <a:t> Хасанова удостоена звания Героя Социалистического Труда.</a:t>
            </a:r>
          </a:p>
          <a:p>
            <a:r>
              <a:rPr lang="ru-RU" b="1" dirty="0" smtClean="0">
                <a:solidFill>
                  <a:srgbClr val="002060"/>
                </a:solidFill>
                <a:latin typeface="Arial" pitchFamily="34" charset="0"/>
                <a:cs typeface="Arial" pitchFamily="34" charset="0"/>
              </a:rPr>
              <a:t>      За </a:t>
            </a:r>
            <a:r>
              <a:rPr lang="ru-RU" b="1" dirty="0">
                <a:solidFill>
                  <a:srgbClr val="002060"/>
                </a:solidFill>
                <a:latin typeface="Arial" pitchFamily="34" charset="0"/>
                <a:cs typeface="Arial" pitchFamily="34" charset="0"/>
              </a:rPr>
              <a:t>год до присвоения звания  районная газета «Приобская правда» писала:</a:t>
            </a:r>
          </a:p>
          <a:p>
            <a:r>
              <a:rPr lang="ru-RU" b="1" dirty="0">
                <a:solidFill>
                  <a:srgbClr val="002060"/>
                </a:solidFill>
                <a:latin typeface="Arial" pitchFamily="34" charset="0"/>
                <a:cs typeface="Arial" pitchFamily="34" charset="0"/>
              </a:rPr>
              <a:t>«Лучше телятницы, чем Матрена </a:t>
            </a:r>
            <a:r>
              <a:rPr lang="ru-RU" b="1" dirty="0" err="1">
                <a:solidFill>
                  <a:srgbClr val="002060"/>
                </a:solidFill>
                <a:latin typeface="Arial" pitchFamily="34" charset="0"/>
                <a:cs typeface="Arial" pitchFamily="34" charset="0"/>
              </a:rPr>
              <a:t>Перфильевна</a:t>
            </a:r>
            <a:r>
              <a:rPr lang="ru-RU" b="1" dirty="0">
                <a:solidFill>
                  <a:srgbClr val="002060"/>
                </a:solidFill>
                <a:latin typeface="Arial" pitchFamily="34" charset="0"/>
                <a:cs typeface="Arial" pitchFamily="34" charset="0"/>
              </a:rPr>
              <a:t> Хасанова, вряд ли найдешь. За 17 лет она вырастила в совхозе 4,5 тысячи телят. И вот за 17 лет случилось, что пало два теленка. Что творилось с Матреной </a:t>
            </a:r>
            <a:r>
              <a:rPr lang="ru-RU" b="1" dirty="0" err="1">
                <a:solidFill>
                  <a:srgbClr val="002060"/>
                </a:solidFill>
                <a:latin typeface="Arial" pitchFamily="34" charset="0"/>
                <a:cs typeface="Arial" pitchFamily="34" charset="0"/>
              </a:rPr>
              <a:t>Перфильевной</a:t>
            </a:r>
            <a:r>
              <a:rPr lang="ru-RU" b="1" dirty="0">
                <a:solidFill>
                  <a:srgbClr val="002060"/>
                </a:solidFill>
                <a:latin typeface="Arial" pitchFamily="34" charset="0"/>
                <a:cs typeface="Arial" pitchFamily="34" charset="0"/>
              </a:rPr>
              <a:t>! Она металась так, словно у нее отняли бесконечно дорогое»</a:t>
            </a:r>
          </a:p>
          <a:p>
            <a:endParaRPr lang="ru-RU"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60648"/>
            <a:ext cx="2210941" cy="3078675"/>
          </a:xfrm>
          <a:prstGeom prst="rect">
            <a:avLst/>
          </a:prstGeom>
          <a:solidFill>
            <a:srgbClr val="FFFFFF">
              <a:shade val="85000"/>
            </a:srgbClr>
          </a:solidFill>
          <a:ln w="38100">
            <a:solidFill>
              <a:schemeClr val="accent2">
                <a:lumMod val="75000"/>
              </a:schemeClr>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949747575"/>
      </p:ext>
    </p:extLst>
  </p:cSld>
  <p:clrMapOvr>
    <a:masterClrMapping/>
  </p:clrMapOvr>
  <mc:AlternateContent xmlns:mc="http://schemas.openxmlformats.org/markup-compatibility/2006" xmlns:p14="http://schemas.microsoft.com/office/powerpoint/2010/main">
    <mc:Choice Requires="p14">
      <p:transition spd="slow" p14:dur="2000" advTm="14249">
        <p14:prism isContent="1"/>
      </p:transition>
    </mc:Choice>
    <mc:Fallback xmlns="">
      <p:transition spd="slow" advTm="14249">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14400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467544" y="548680"/>
            <a:ext cx="8219256" cy="5577483"/>
          </a:xfrm>
        </p:spPr>
        <p:txBody>
          <a:bodyPr>
            <a:normAutofit fontScale="85000" lnSpcReduction="20000"/>
          </a:bodyPr>
          <a:lstStyle/>
          <a:p>
            <a:pPr marL="0" indent="0">
              <a:buNone/>
            </a:pPr>
            <a:r>
              <a:rPr lang="ru-RU" sz="2000" b="1" dirty="0" smtClean="0">
                <a:latin typeface="Arial" pitchFamily="34" charset="0"/>
                <a:cs typeface="Arial" pitchFamily="34" charset="0"/>
              </a:rPr>
              <a:t>       Прославленная </a:t>
            </a:r>
            <a:r>
              <a:rPr lang="ru-RU" sz="2000" b="1" dirty="0">
                <a:latin typeface="Arial" pitchFamily="34" charset="0"/>
                <a:cs typeface="Arial" pitchFamily="34" charset="0"/>
              </a:rPr>
              <a:t>телятница неоднократно избиралась депутатом </a:t>
            </a:r>
            <a:r>
              <a:rPr lang="ru-RU" sz="2000" b="1" dirty="0" err="1">
                <a:latin typeface="Arial" pitchFamily="34" charset="0"/>
                <a:cs typeface="Arial" pitchFamily="34" charset="0"/>
              </a:rPr>
              <a:t>Кубовинского</a:t>
            </a:r>
            <a:r>
              <a:rPr lang="ru-RU" sz="2000" b="1" dirty="0">
                <a:latin typeface="Arial" pitchFamily="34" charset="0"/>
                <a:cs typeface="Arial" pitchFamily="34" charset="0"/>
              </a:rPr>
              <a:t>  сельского совета,  районного, областного </a:t>
            </a:r>
            <a:r>
              <a:rPr lang="ru-RU" sz="2000" b="1" dirty="0" smtClean="0">
                <a:latin typeface="Arial" pitchFamily="34" charset="0"/>
                <a:cs typeface="Arial" pitchFamily="34" charset="0"/>
              </a:rPr>
              <a:t>Совета</a:t>
            </a:r>
            <a:r>
              <a:rPr lang="ru-RU" sz="2000" b="1" dirty="0">
                <a:latin typeface="Arial" pitchFamily="34" charset="0"/>
                <a:cs typeface="Arial" pitchFamily="34" charset="0"/>
              </a:rPr>
              <a:t>.</a:t>
            </a:r>
          </a:p>
          <a:p>
            <a:pPr marL="0" indent="0">
              <a:buNone/>
            </a:pPr>
            <a:r>
              <a:rPr lang="ru-RU" sz="2000" b="1" dirty="0" smtClean="0">
                <a:latin typeface="Arial" pitchFamily="34" charset="0"/>
                <a:cs typeface="Arial" pitchFamily="34" charset="0"/>
              </a:rPr>
              <a:t>       Депутат </a:t>
            </a:r>
            <a:r>
              <a:rPr lang="ru-RU" sz="2000" b="1" dirty="0">
                <a:latin typeface="Arial" pitchFamily="34" charset="0"/>
                <a:cs typeface="Arial" pitchFamily="34" charset="0"/>
              </a:rPr>
              <a:t>областного Совета Хасанова М. П. была до предела требовательна к себе </a:t>
            </a:r>
            <a:r>
              <a:rPr lang="ru-RU" sz="2000" b="1" dirty="0" smtClean="0">
                <a:latin typeface="Arial" pitchFamily="34" charset="0"/>
                <a:cs typeface="Arial" pitchFamily="34" charset="0"/>
              </a:rPr>
              <a:t>и, </a:t>
            </a:r>
            <a:r>
              <a:rPr lang="ru-RU" sz="2000" b="1" dirty="0">
                <a:latin typeface="Arial" pitchFamily="34" charset="0"/>
                <a:cs typeface="Arial" pitchFamily="34" charset="0"/>
              </a:rPr>
              <a:t>конечно, к тем,  с кем работает. Она до тонкости изучила дело и этого же добивалась от других животноводов.</a:t>
            </a:r>
          </a:p>
          <a:p>
            <a:pPr marL="0" indent="0">
              <a:buNone/>
            </a:pPr>
            <a:r>
              <a:rPr lang="ru-RU" sz="2000" b="1" dirty="0">
                <a:latin typeface="Arial" pitchFamily="34" charset="0"/>
                <a:cs typeface="Arial" pitchFamily="34" charset="0"/>
              </a:rPr>
              <a:t> Она была занесена в областную Книгу почета. Ежегодно награждалась ценными подарками, почетными грамотами, денежными премиями.</a:t>
            </a:r>
          </a:p>
          <a:p>
            <a:pPr marL="0" indent="0">
              <a:buNone/>
            </a:pPr>
            <a:r>
              <a:rPr lang="ru-RU" sz="2000" b="1" dirty="0">
                <a:latin typeface="Arial" pitchFamily="34" charset="0"/>
                <a:cs typeface="Arial" pitchFamily="34" charset="0"/>
              </a:rPr>
              <a:t>В 1970 году Матрену </a:t>
            </a:r>
            <a:r>
              <a:rPr lang="ru-RU" sz="2000" b="1" dirty="0" err="1">
                <a:latin typeface="Arial" pitchFamily="34" charset="0"/>
                <a:cs typeface="Arial" pitchFamily="34" charset="0"/>
              </a:rPr>
              <a:t>Перфильевну</a:t>
            </a:r>
            <a:r>
              <a:rPr lang="ru-RU" sz="2000" b="1" dirty="0">
                <a:latin typeface="Arial" pitchFamily="34" charset="0"/>
                <a:cs typeface="Arial" pitchFamily="34" charset="0"/>
              </a:rPr>
              <a:t> Хасанову проводили на заслуженный отдых. Последние годы она проживала в Новосибирске.</a:t>
            </a:r>
          </a:p>
          <a:p>
            <a:pPr marL="0" indent="0">
              <a:buNone/>
            </a:pPr>
            <a:r>
              <a:rPr lang="ru-RU" sz="2000" b="1" dirty="0">
                <a:latin typeface="Arial" pitchFamily="34" charset="0"/>
                <a:cs typeface="Arial" pitchFamily="34" charset="0"/>
              </a:rPr>
              <a:t>Скончалась Матрена </a:t>
            </a:r>
            <a:r>
              <a:rPr lang="ru-RU" sz="2000" b="1" dirty="0" err="1">
                <a:latin typeface="Arial" pitchFamily="34" charset="0"/>
                <a:cs typeface="Arial" pitchFamily="34" charset="0"/>
              </a:rPr>
              <a:t>Перфильевна</a:t>
            </a:r>
            <a:r>
              <a:rPr lang="ru-RU" sz="2000" b="1" dirty="0">
                <a:latin typeface="Arial" pitchFamily="34" charset="0"/>
                <a:cs typeface="Arial" pitchFamily="34" charset="0"/>
              </a:rPr>
              <a:t> Хасанова в 2003 году.</a:t>
            </a:r>
          </a:p>
          <a:p>
            <a:pPr marL="0" indent="0">
              <a:buNone/>
            </a:pPr>
            <a:r>
              <a:rPr lang="ru-RU" sz="2000" b="1" dirty="0">
                <a:latin typeface="Arial" pitchFamily="34" charset="0"/>
                <a:cs typeface="Arial" pitchFamily="34" charset="0"/>
              </a:rPr>
              <a:t>Литература:</a:t>
            </a:r>
          </a:p>
          <a:p>
            <a:pPr marL="0" indent="0">
              <a:buNone/>
            </a:pPr>
            <a:r>
              <a:rPr lang="ru-RU" sz="2000" b="1" dirty="0" smtClean="0">
                <a:latin typeface="Arial" pitchFamily="34" charset="0"/>
                <a:cs typeface="Arial" pitchFamily="34" charset="0"/>
              </a:rPr>
              <a:t>          Звезды </a:t>
            </a:r>
            <a:r>
              <a:rPr lang="ru-RU" sz="2000" b="1" dirty="0">
                <a:latin typeface="Arial" pitchFamily="34" charset="0"/>
                <a:cs typeface="Arial" pitchFamily="34" charset="0"/>
              </a:rPr>
              <a:t>славы </a:t>
            </a:r>
            <a:r>
              <a:rPr lang="ru-RU" sz="2000" b="1" dirty="0" err="1">
                <a:latin typeface="Arial" pitchFamily="34" charset="0"/>
                <a:cs typeface="Arial" pitchFamily="34" charset="0"/>
              </a:rPr>
              <a:t>трудовой:сборник</a:t>
            </a:r>
            <a:r>
              <a:rPr lang="ru-RU" sz="2000" b="1" dirty="0">
                <a:latin typeface="Arial" pitchFamily="34" charset="0"/>
                <a:cs typeface="Arial" pitchFamily="34" charset="0"/>
              </a:rPr>
              <a:t> / сост. Л. Т. Демьяненко, И. П. Иконникова. – Новосибирск, Новосибирское кн. изд-во, 1988. – 112 с.</a:t>
            </a:r>
          </a:p>
          <a:p>
            <a:pPr marL="0" indent="0">
              <a:buNone/>
            </a:pPr>
            <a:r>
              <a:rPr lang="ru-RU" sz="2000" b="1" dirty="0" smtClean="0">
                <a:latin typeface="Arial" pitchFamily="34" charset="0"/>
                <a:cs typeface="Arial" pitchFamily="34" charset="0"/>
              </a:rPr>
              <a:t>           Герои </a:t>
            </a:r>
            <a:r>
              <a:rPr lang="ru-RU" sz="2000" b="1" dirty="0">
                <a:latin typeface="Arial" pitchFamily="34" charset="0"/>
                <a:cs typeface="Arial" pitchFamily="34" charset="0"/>
              </a:rPr>
              <a:t>Социалистического труда :справочник-указатель. – </a:t>
            </a:r>
            <a:r>
              <a:rPr lang="ru-RU" sz="2000" b="1" dirty="0" err="1">
                <a:latin typeface="Arial" pitchFamily="34" charset="0"/>
                <a:cs typeface="Arial" pitchFamily="34" charset="0"/>
              </a:rPr>
              <a:t>Краснообск</a:t>
            </a:r>
            <a:r>
              <a:rPr lang="ru-RU" sz="2000" b="1" dirty="0">
                <a:latin typeface="Arial" pitchFamily="34" charset="0"/>
                <a:cs typeface="Arial" pitchFamily="34" charset="0"/>
              </a:rPr>
              <a:t>, 2005. – 23 с.</a:t>
            </a:r>
          </a:p>
          <a:p>
            <a:pPr marL="0" indent="0">
              <a:buNone/>
            </a:pPr>
            <a:r>
              <a:rPr lang="ru-RU" sz="2000" b="1" dirty="0" smtClean="0">
                <a:latin typeface="Arial" pitchFamily="34" charset="0"/>
                <a:cs typeface="Arial" pitchFamily="34" charset="0"/>
              </a:rPr>
              <a:t>          Лыков</a:t>
            </a:r>
            <a:r>
              <a:rPr lang="ru-RU" sz="2000" b="1" dirty="0">
                <a:latin typeface="Arial" pitchFamily="34" charset="0"/>
                <a:cs typeface="Arial" pitchFamily="34" charset="0"/>
              </a:rPr>
              <a:t>, А. М. След на Земле. – Новосибирск: «</a:t>
            </a:r>
            <a:r>
              <a:rPr lang="ru-RU" sz="2000" b="1" dirty="0" err="1">
                <a:latin typeface="Arial" pitchFamily="34" charset="0"/>
                <a:cs typeface="Arial" pitchFamily="34" charset="0"/>
              </a:rPr>
              <a:t>Дюнас</a:t>
            </a:r>
            <a:r>
              <a:rPr lang="ru-RU" sz="2000" b="1" dirty="0">
                <a:latin typeface="Arial" pitchFamily="34" charset="0"/>
                <a:cs typeface="Arial" pitchFamily="34" charset="0"/>
              </a:rPr>
              <a:t>», 2005. – </a:t>
            </a:r>
            <a:r>
              <a:rPr lang="ru-RU" sz="2000" b="1" dirty="0" smtClean="0">
                <a:latin typeface="Arial" pitchFamily="34" charset="0"/>
                <a:cs typeface="Arial" pitchFamily="34" charset="0"/>
              </a:rPr>
              <a:t>750с.</a:t>
            </a:r>
          </a:p>
          <a:p>
            <a:pPr marL="0" indent="0">
              <a:buNone/>
            </a:pPr>
            <a:r>
              <a:rPr lang="ru-RU" sz="2000" b="1" dirty="0">
                <a:latin typeface="Arial" pitchFamily="34" charset="0"/>
                <a:cs typeface="Arial" pitchFamily="34" charset="0"/>
              </a:rPr>
              <a:t> </a:t>
            </a:r>
            <a:r>
              <a:rPr lang="ru-RU" sz="2000" b="1" dirty="0" smtClean="0">
                <a:latin typeface="Arial" pitchFamily="34" charset="0"/>
                <a:cs typeface="Arial" pitchFamily="34" charset="0"/>
              </a:rPr>
              <a:t>         Новосибирцы – Герои Отечества /Группа авторов. – Новосибирск: ОАО «НКИ», 2010. – 768 с.</a:t>
            </a:r>
          </a:p>
          <a:p>
            <a:pPr marL="0" indent="0">
              <a:buNone/>
            </a:pPr>
            <a:r>
              <a:rPr lang="ru-RU" sz="2000" b="1" dirty="0" smtClean="0">
                <a:latin typeface="Arial" pitchFamily="34" charset="0"/>
                <a:cs typeface="Arial" pitchFamily="34" charset="0"/>
              </a:rPr>
              <a:t>    Интернет </a:t>
            </a:r>
            <a:r>
              <a:rPr lang="ru-RU" sz="2000" b="1" dirty="0">
                <a:latin typeface="Arial" pitchFamily="34" charset="0"/>
                <a:cs typeface="Arial" pitchFamily="34" charset="0"/>
              </a:rPr>
              <a:t>источники:</a:t>
            </a:r>
          </a:p>
          <a:p>
            <a:pPr marL="0" indent="0">
              <a:buNone/>
            </a:pPr>
            <a:r>
              <a:rPr lang="ru-RU" sz="2000" b="1" dirty="0">
                <a:latin typeface="Arial" pitchFamily="34" charset="0"/>
                <a:cs typeface="Arial" pitchFamily="34" charset="0"/>
              </a:rPr>
              <a:t>	</a:t>
            </a:r>
            <a:r>
              <a:rPr lang="ru-RU" sz="2000" b="1" dirty="0">
                <a:latin typeface="Arial" pitchFamily="34" charset="0"/>
                <a:cs typeface="Arial" pitchFamily="34" charset="0"/>
                <a:hlinkClick r:id="rId4"/>
              </a:rPr>
              <a:t>http://www.sibmemorial.ru/node/716</a:t>
            </a:r>
            <a:endParaRPr lang="ru-RU" sz="2000" b="1" dirty="0">
              <a:latin typeface="Arial" pitchFamily="34" charset="0"/>
              <a:cs typeface="Arial" pitchFamily="34" charset="0"/>
            </a:endParaRPr>
          </a:p>
          <a:p>
            <a:pPr marL="0" indent="0">
              <a:buNone/>
            </a:pPr>
            <a:r>
              <a:rPr lang="ru-RU" sz="2000" b="1" dirty="0">
                <a:latin typeface="Arial" pitchFamily="34" charset="0"/>
                <a:cs typeface="Arial" pitchFamily="34" charset="0"/>
              </a:rPr>
              <a:t>	</a:t>
            </a:r>
            <a:endParaRPr lang="ru-RU" dirty="0"/>
          </a:p>
        </p:txBody>
      </p:sp>
      <p:pic>
        <p:nvPicPr>
          <p:cNvPr id="15362"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712" y="5877272"/>
            <a:ext cx="963613"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326754"/>
      </p:ext>
    </p:extLst>
  </p:cSld>
  <p:clrMapOvr>
    <a:masterClrMapping/>
  </p:clrMapOvr>
  <mc:AlternateContent xmlns:mc="http://schemas.openxmlformats.org/markup-compatibility/2006" xmlns:p14="http://schemas.microsoft.com/office/powerpoint/2010/main">
    <mc:Choice Requires="p14">
      <p:transition spd="slow" p14:dur="2000" advTm="9543">
        <p14:prism isContent="1"/>
      </p:transition>
    </mc:Choice>
    <mc:Fallback xmlns="">
      <p:transition spd="slow" advTm="9543">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259632" y="764704"/>
            <a:ext cx="4104456" cy="779686"/>
          </a:xfrm>
        </p:spPr>
        <p:txBody>
          <a:bodyPr>
            <a:noAutofit/>
          </a:bodyPr>
          <a:lstStyle/>
          <a:p>
            <a:pPr algn="ctr"/>
            <a:r>
              <a:rPr lang="ru-RU" sz="2400" dirty="0" smtClean="0">
                <a:solidFill>
                  <a:schemeClr val="accent6">
                    <a:lumMod val="50000"/>
                  </a:schemeClr>
                </a:solidFill>
                <a:latin typeface="Arial" pitchFamily="34" charset="0"/>
                <a:cs typeface="Arial" pitchFamily="34" charset="0"/>
              </a:rPr>
              <a:t>   </a:t>
            </a:r>
            <a:r>
              <a:rPr lang="ru-RU" sz="2400" dirty="0" err="1" smtClean="0">
                <a:solidFill>
                  <a:schemeClr val="accent6">
                    <a:lumMod val="50000"/>
                  </a:schemeClr>
                </a:solidFill>
                <a:latin typeface="Arial" pitchFamily="34" charset="0"/>
                <a:cs typeface="Arial" pitchFamily="34" charset="0"/>
              </a:rPr>
              <a:t>Частикин</a:t>
            </a:r>
            <a:r>
              <a:rPr lang="ru-RU" sz="2400" dirty="0" smtClean="0">
                <a:solidFill>
                  <a:schemeClr val="accent6">
                    <a:lumMod val="50000"/>
                  </a:schemeClr>
                </a:solidFill>
                <a:latin typeface="Arial" pitchFamily="34" charset="0"/>
                <a:cs typeface="Arial" pitchFamily="34" charset="0"/>
              </a:rPr>
              <a:t/>
            </a:r>
            <a:br>
              <a:rPr lang="ru-RU" sz="2400" dirty="0" smtClean="0">
                <a:solidFill>
                  <a:schemeClr val="accent6">
                    <a:lumMod val="50000"/>
                  </a:schemeClr>
                </a:solidFill>
                <a:latin typeface="Arial" pitchFamily="34" charset="0"/>
                <a:cs typeface="Arial" pitchFamily="34" charset="0"/>
              </a:rPr>
            </a:br>
            <a:r>
              <a:rPr lang="ru-RU" sz="2400" dirty="0" smtClean="0">
                <a:solidFill>
                  <a:schemeClr val="accent6">
                    <a:lumMod val="50000"/>
                  </a:schemeClr>
                </a:solidFill>
                <a:latin typeface="Arial" pitchFamily="34" charset="0"/>
                <a:cs typeface="Arial" pitchFamily="34" charset="0"/>
              </a:rPr>
              <a:t> Анатолий Григорьевич</a:t>
            </a:r>
            <a:endParaRPr lang="ru-RU" sz="2400" dirty="0">
              <a:solidFill>
                <a:schemeClr val="accent6">
                  <a:lumMod val="50000"/>
                </a:schemeClr>
              </a:solidFill>
              <a:latin typeface="Arial" pitchFamily="34" charset="0"/>
              <a:cs typeface="Arial" pitchFamily="34" charset="0"/>
            </a:endParaRPr>
          </a:p>
        </p:txBody>
      </p:sp>
      <p:sp>
        <p:nvSpPr>
          <p:cNvPr id="6" name="Объект 5"/>
          <p:cNvSpPr>
            <a:spLocks noGrp="1"/>
          </p:cNvSpPr>
          <p:nvPr>
            <p:ph idx="1"/>
          </p:nvPr>
        </p:nvSpPr>
        <p:spPr>
          <a:xfrm>
            <a:off x="323528" y="3789040"/>
            <a:ext cx="8208094" cy="2324722"/>
          </a:xfrm>
        </p:spPr>
        <p:txBody>
          <a:bodyPr/>
          <a:lstStyle/>
          <a:p>
            <a:pPr marL="0" indent="0">
              <a:buNone/>
            </a:pPr>
            <a:r>
              <a:rPr lang="ru-RU" sz="1400" b="1" dirty="0" err="1" smtClean="0">
                <a:solidFill>
                  <a:schemeClr val="accent6">
                    <a:lumMod val="50000"/>
                  </a:schemeClr>
                </a:solidFill>
                <a:latin typeface="Arial" pitchFamily="34" charset="0"/>
                <a:cs typeface="Arial" pitchFamily="34" charset="0"/>
              </a:rPr>
              <a:t>Болотнинского</a:t>
            </a:r>
            <a:r>
              <a:rPr lang="ru-RU" sz="1400" b="1" dirty="0" smtClean="0">
                <a:solidFill>
                  <a:schemeClr val="accent6">
                    <a:lumMod val="50000"/>
                  </a:schemeClr>
                </a:solidFill>
                <a:latin typeface="Arial" pitchFamily="34" charset="0"/>
                <a:cs typeface="Arial" pitchFamily="34" charset="0"/>
              </a:rPr>
              <a:t> района.</a:t>
            </a:r>
          </a:p>
          <a:p>
            <a:pPr marL="0" indent="0">
              <a:buNone/>
            </a:pPr>
            <a:r>
              <a:rPr lang="ru-RU" sz="1400" b="1" dirty="0">
                <a:solidFill>
                  <a:schemeClr val="accent6">
                    <a:lumMod val="50000"/>
                  </a:schemeClr>
                </a:solidFill>
                <a:latin typeface="Arial" pitchFamily="34" charset="0"/>
                <a:cs typeface="Arial" pitchFamily="34" charset="0"/>
              </a:rPr>
              <a:t> </a:t>
            </a:r>
            <a:r>
              <a:rPr lang="ru-RU" sz="1400" b="1" dirty="0" smtClean="0">
                <a:solidFill>
                  <a:schemeClr val="accent6">
                    <a:lumMod val="50000"/>
                  </a:schemeClr>
                </a:solidFill>
                <a:latin typeface="Arial" pitchFamily="34" charset="0"/>
                <a:cs typeface="Arial" pitchFamily="34" charset="0"/>
              </a:rPr>
              <a:t>    Большой вклад в развитие животноводства Новосибирского района </a:t>
            </a:r>
            <a:r>
              <a:rPr lang="ru-RU" sz="1400" b="1" dirty="0" err="1" smtClean="0">
                <a:solidFill>
                  <a:schemeClr val="accent6">
                    <a:lumMod val="50000"/>
                  </a:schemeClr>
                </a:solidFill>
                <a:latin typeface="Arial" pitchFamily="34" charset="0"/>
                <a:cs typeface="Arial" pitchFamily="34" charset="0"/>
              </a:rPr>
              <a:t>Частикин</a:t>
            </a:r>
            <a:r>
              <a:rPr lang="ru-RU" sz="1400" b="1" dirty="0" smtClean="0">
                <a:solidFill>
                  <a:schemeClr val="accent6">
                    <a:lumMod val="50000"/>
                  </a:schemeClr>
                </a:solidFill>
                <a:latin typeface="Arial" pitchFamily="34" charset="0"/>
                <a:cs typeface="Arial" pitchFamily="34" charset="0"/>
              </a:rPr>
              <a:t> внёс, работая главным зоотехником совхоза «</a:t>
            </a:r>
            <a:r>
              <a:rPr lang="ru-RU" sz="1400" b="1" dirty="0" err="1" smtClean="0">
                <a:solidFill>
                  <a:schemeClr val="accent6">
                    <a:lumMod val="50000"/>
                  </a:schemeClr>
                </a:solidFill>
                <a:latin typeface="Arial" pitchFamily="34" charset="0"/>
                <a:cs typeface="Arial" pitchFamily="34" charset="0"/>
              </a:rPr>
              <a:t>Ярковский</a:t>
            </a:r>
            <a:r>
              <a:rPr lang="ru-RU" sz="1400" b="1" dirty="0" smtClean="0">
                <a:solidFill>
                  <a:schemeClr val="accent6">
                    <a:lumMod val="50000"/>
                  </a:schemeClr>
                </a:solidFill>
                <a:latin typeface="Arial" pitchFamily="34" charset="0"/>
                <a:cs typeface="Arial" pitchFamily="34" charset="0"/>
              </a:rPr>
              <a:t>»,  директором  </a:t>
            </a:r>
            <a:r>
              <a:rPr lang="ru-RU" sz="1400" b="1" dirty="0" err="1" smtClean="0">
                <a:solidFill>
                  <a:schemeClr val="accent6">
                    <a:lumMod val="50000"/>
                  </a:schemeClr>
                </a:solidFill>
                <a:latin typeface="Arial" pitchFamily="34" charset="0"/>
                <a:cs typeface="Arial" pitchFamily="34" charset="0"/>
              </a:rPr>
              <a:t>Кудряшовского</a:t>
            </a:r>
            <a:r>
              <a:rPr lang="ru-RU" sz="1400" b="1" dirty="0" smtClean="0">
                <a:solidFill>
                  <a:schemeClr val="accent6">
                    <a:lumMod val="50000"/>
                  </a:schemeClr>
                </a:solidFill>
                <a:latin typeface="Arial" pitchFamily="34" charset="0"/>
                <a:cs typeface="Arial" pitchFamily="34" charset="0"/>
              </a:rPr>
              <a:t> </a:t>
            </a:r>
            <a:r>
              <a:rPr lang="ru-RU" sz="1400" b="1" dirty="0" err="1" smtClean="0">
                <a:solidFill>
                  <a:schemeClr val="accent6">
                    <a:lumMod val="50000"/>
                  </a:schemeClr>
                </a:solidFill>
                <a:latin typeface="Arial" pitchFamily="34" charset="0"/>
                <a:cs typeface="Arial" pitchFamily="34" charset="0"/>
              </a:rPr>
              <a:t>свинокомплекса</a:t>
            </a:r>
            <a:r>
              <a:rPr lang="ru-RU" sz="1400" b="1" dirty="0" smtClean="0">
                <a:solidFill>
                  <a:schemeClr val="accent6">
                    <a:lumMod val="50000"/>
                  </a:schemeClr>
                </a:solidFill>
                <a:latin typeface="Arial" pitchFamily="34" charset="0"/>
                <a:cs typeface="Arial" pitchFamily="34" charset="0"/>
              </a:rPr>
              <a:t>. Ну а когда стал главой Новосибирского района, масштабы его деятельности выросли многократно. В этот период наиболее полно раскрылись способности А. Г. </a:t>
            </a:r>
            <a:r>
              <a:rPr lang="ru-RU" sz="1400" b="1" dirty="0" err="1" smtClean="0">
                <a:solidFill>
                  <a:schemeClr val="accent6">
                    <a:lumMod val="50000"/>
                  </a:schemeClr>
                </a:solidFill>
                <a:latin typeface="Arial" pitchFamily="34" charset="0"/>
                <a:cs typeface="Arial" pitchFamily="34" charset="0"/>
              </a:rPr>
              <a:t>Частикина</a:t>
            </a:r>
            <a:r>
              <a:rPr lang="ru-RU" sz="1400" b="1" dirty="0" smtClean="0">
                <a:solidFill>
                  <a:schemeClr val="accent6">
                    <a:lumMod val="50000"/>
                  </a:schemeClr>
                </a:solidFill>
                <a:latin typeface="Arial" pitchFamily="34" charset="0"/>
                <a:cs typeface="Arial" pitchFamily="34" charset="0"/>
              </a:rPr>
              <a:t>. Его лучшие деловые и морально-этические качества – честность, порядочность, волевой характер.</a:t>
            </a:r>
            <a:endParaRPr lang="ru-RU" sz="1400" b="1" dirty="0">
              <a:solidFill>
                <a:schemeClr val="accent6">
                  <a:lumMod val="50000"/>
                </a:schemeClr>
              </a:solidFill>
              <a:latin typeface="Arial" pitchFamily="34" charset="0"/>
              <a:cs typeface="Arial" pitchFamily="34" charset="0"/>
            </a:endParaRPr>
          </a:p>
        </p:txBody>
      </p:sp>
      <p:sp>
        <p:nvSpPr>
          <p:cNvPr id="7" name="Текст 6"/>
          <p:cNvSpPr>
            <a:spLocks noGrp="1"/>
          </p:cNvSpPr>
          <p:nvPr>
            <p:ph type="body" sz="half" idx="2"/>
          </p:nvPr>
        </p:nvSpPr>
        <p:spPr>
          <a:xfrm>
            <a:off x="323528" y="1796190"/>
            <a:ext cx="5688632" cy="2304256"/>
          </a:xfrm>
        </p:spPr>
        <p:txBody>
          <a:bodyPr>
            <a:normAutofit fontScale="92500"/>
          </a:bodyPr>
          <a:lstStyle/>
          <a:p>
            <a:r>
              <a:rPr lang="ru-RU" b="1" dirty="0" smtClean="0">
                <a:solidFill>
                  <a:schemeClr val="accent6">
                    <a:lumMod val="50000"/>
                  </a:schemeClr>
                </a:solidFill>
                <a:latin typeface="Arial" pitchFamily="34" charset="0"/>
                <a:cs typeface="Arial" pitchFamily="34" charset="0"/>
              </a:rPr>
              <a:t>      Родился  11 февраля 1936 г. в селе </a:t>
            </a:r>
            <a:r>
              <a:rPr lang="ru-RU" b="1" dirty="0" err="1" smtClean="0">
                <a:solidFill>
                  <a:schemeClr val="accent6">
                    <a:lumMod val="50000"/>
                  </a:schemeClr>
                </a:solidFill>
                <a:latin typeface="Arial" pitchFamily="34" charset="0"/>
                <a:cs typeface="Arial" pitchFamily="34" charset="0"/>
              </a:rPr>
              <a:t>Стебаево</a:t>
            </a:r>
            <a:r>
              <a:rPr lang="ru-RU" b="1" dirty="0" smtClean="0">
                <a:solidFill>
                  <a:schemeClr val="accent6">
                    <a:lumMod val="50000"/>
                  </a:schemeClr>
                </a:solidFill>
                <a:latin typeface="Arial" pitchFamily="34" charset="0"/>
                <a:cs typeface="Arial" pitchFamily="34" charset="0"/>
              </a:rPr>
              <a:t> Воронежской области. После семилетки начал трудовую деятельность в 16 лет. Работал проходчиком на шахте в Донецкой области. Отслужил в армии, закончил Воронежский сельскохозяйственный техникум, после которого был распределён в Сибирь, в совхоз «Ильинский» </a:t>
            </a:r>
            <a:r>
              <a:rPr lang="ru-RU" b="1" dirty="0" err="1" smtClean="0">
                <a:solidFill>
                  <a:schemeClr val="accent6">
                    <a:lumMod val="50000"/>
                  </a:schemeClr>
                </a:solidFill>
                <a:latin typeface="Arial" pitchFamily="34" charset="0"/>
                <a:cs typeface="Arial" pitchFamily="34" charset="0"/>
              </a:rPr>
              <a:t>Доволенского</a:t>
            </a:r>
            <a:r>
              <a:rPr lang="ru-RU" b="1" dirty="0" smtClean="0">
                <a:solidFill>
                  <a:schemeClr val="accent6">
                    <a:lumMod val="50000"/>
                  </a:schemeClr>
                </a:solidFill>
                <a:latin typeface="Arial" pitchFamily="34" charset="0"/>
                <a:cs typeface="Arial" pitchFamily="34" charset="0"/>
              </a:rPr>
              <a:t> района. </a:t>
            </a:r>
          </a:p>
          <a:p>
            <a:r>
              <a:rPr lang="ru-RU" b="1" dirty="0">
                <a:solidFill>
                  <a:schemeClr val="accent6">
                    <a:lumMod val="50000"/>
                  </a:schemeClr>
                </a:solidFill>
                <a:latin typeface="Arial" pitchFamily="34" charset="0"/>
                <a:cs typeface="Arial" pitchFamily="34" charset="0"/>
              </a:rPr>
              <a:t> </a:t>
            </a:r>
            <a:r>
              <a:rPr lang="ru-RU" b="1" dirty="0" smtClean="0">
                <a:solidFill>
                  <a:schemeClr val="accent6">
                    <a:lumMod val="50000"/>
                  </a:schemeClr>
                </a:solidFill>
                <a:latin typeface="Arial" pitchFamily="34" charset="0"/>
                <a:cs typeface="Arial" pitchFamily="34" charset="0"/>
              </a:rPr>
              <a:t>     В 1970 г. получил диплом Новосибирского сельскохозяйственного института по специальности зоотехник  был направлен главным зоотехником </a:t>
            </a:r>
            <a:r>
              <a:rPr lang="ru-RU" b="1" dirty="0" err="1" smtClean="0">
                <a:solidFill>
                  <a:schemeClr val="accent6">
                    <a:lumMod val="50000"/>
                  </a:schemeClr>
                </a:solidFill>
                <a:latin typeface="Arial" pitchFamily="34" charset="0"/>
                <a:cs typeface="Arial" pitchFamily="34" charset="0"/>
              </a:rPr>
              <a:t>Мошковского</a:t>
            </a:r>
            <a:r>
              <a:rPr lang="ru-RU" b="1" dirty="0" smtClean="0">
                <a:solidFill>
                  <a:schemeClr val="accent6">
                    <a:lumMod val="50000"/>
                  </a:schemeClr>
                </a:solidFill>
                <a:latin typeface="Arial" pitchFamily="34" charset="0"/>
                <a:cs typeface="Arial" pitchFamily="34" charset="0"/>
              </a:rPr>
              <a:t> совхоза. Затем был назначен директором свиносовхоза «</a:t>
            </a:r>
            <a:r>
              <a:rPr lang="ru-RU" b="1" dirty="0" err="1" smtClean="0">
                <a:solidFill>
                  <a:schemeClr val="accent6">
                    <a:lumMod val="50000"/>
                  </a:schemeClr>
                </a:solidFill>
                <a:latin typeface="Arial" pitchFamily="34" charset="0"/>
                <a:cs typeface="Arial" pitchFamily="34" charset="0"/>
              </a:rPr>
              <a:t>Ояшинский</a:t>
            </a:r>
            <a:r>
              <a:rPr lang="ru-RU" b="1" dirty="0" smtClean="0">
                <a:solidFill>
                  <a:schemeClr val="accent6">
                    <a:lumMod val="50000"/>
                  </a:schemeClr>
                </a:solidFill>
                <a:latin typeface="Arial" pitchFamily="34" charset="0"/>
                <a:cs typeface="Arial" pitchFamily="34" charset="0"/>
              </a:rPr>
              <a:t>»</a:t>
            </a:r>
            <a:r>
              <a:rPr lang="ru-RU" b="1" dirty="0" smtClean="0">
                <a:solidFill>
                  <a:schemeClr val="accent6">
                    <a:lumMod val="50000"/>
                  </a:schemeClr>
                </a:solidFill>
              </a:rPr>
              <a:t> </a:t>
            </a:r>
            <a:endParaRPr lang="ru-RU" b="1" dirty="0">
              <a:solidFill>
                <a:schemeClr val="accent6">
                  <a:lumMod val="50000"/>
                </a:schemeClr>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9441" y="764704"/>
            <a:ext cx="2255837" cy="2932113"/>
          </a:xfrm>
          <a:prstGeom prst="rect">
            <a:avLst/>
          </a:prstGeom>
          <a:solidFill>
            <a:srgbClr val="FFFFFF">
              <a:shade val="85000"/>
            </a:srgbClr>
          </a:solidFill>
          <a:ln w="57150">
            <a:solidFill>
              <a:schemeClr val="accent6">
                <a:lumMod val="50000"/>
              </a:schemeClr>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614923628"/>
      </p:ext>
    </p:extLst>
  </p:cSld>
  <p:clrMapOvr>
    <a:masterClrMapping/>
  </p:clrMapOvr>
  <mc:AlternateContent xmlns:mc="http://schemas.openxmlformats.org/markup-compatibility/2006" xmlns:p14="http://schemas.microsoft.com/office/powerpoint/2010/main">
    <mc:Choice Requires="p14">
      <p:transition spd="slow" p14:dur="2000" advTm="16585">
        <p14:prism isContent="1"/>
      </p:transition>
    </mc:Choice>
    <mc:Fallback xmlns="">
      <p:transition spd="slow" advTm="16585">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3076" name="Picture 4" descr="C:\Users\GalinaN\Desktop\Советы депутатов\Малая Родина\IMG_37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Текст 3"/>
          <p:cNvSpPr>
            <a:spLocks noGrp="1"/>
          </p:cNvSpPr>
          <p:nvPr>
            <p:ph type="body" sz="half" idx="2"/>
          </p:nvPr>
        </p:nvSpPr>
        <p:spPr>
          <a:xfrm>
            <a:off x="4860032" y="260648"/>
            <a:ext cx="4114800" cy="5904656"/>
          </a:xfrm>
        </p:spPr>
        <p:txBody>
          <a:bodyPr>
            <a:normAutofit/>
          </a:bodyPr>
          <a:lstStyle/>
          <a:p>
            <a:r>
              <a:rPr lang="ru-RU" dirty="0" smtClean="0">
                <a:latin typeface="Arial" pitchFamily="34" charset="0"/>
                <a:cs typeface="Arial" pitchFamily="34" charset="0"/>
              </a:rPr>
              <a:t>      </a:t>
            </a:r>
            <a:r>
              <a:rPr lang="ru-RU" b="1" dirty="0" smtClean="0">
                <a:solidFill>
                  <a:srgbClr val="993300"/>
                </a:solidFill>
                <a:latin typeface="Arial" pitchFamily="34" charset="0"/>
                <a:cs typeface="Arial" pitchFamily="34" charset="0"/>
              </a:rPr>
              <a:t>Из 64 лет короткой, но яркой жизни Анатолия Григорьевича </a:t>
            </a:r>
            <a:r>
              <a:rPr lang="ru-RU" b="1" dirty="0" err="1" smtClean="0">
                <a:solidFill>
                  <a:srgbClr val="993300"/>
                </a:solidFill>
                <a:latin typeface="Arial" pitchFamily="34" charset="0"/>
                <a:cs typeface="Arial" pitchFamily="34" charset="0"/>
              </a:rPr>
              <a:t>Частикина</a:t>
            </a:r>
            <a:r>
              <a:rPr lang="ru-RU" b="1" dirty="0" smtClean="0">
                <a:solidFill>
                  <a:srgbClr val="993300"/>
                </a:solidFill>
                <a:latin typeface="Arial" pitchFamily="34" charset="0"/>
                <a:cs typeface="Arial" pitchFamily="34" charset="0"/>
              </a:rPr>
              <a:t> половина связана с Новосибирским районом. Он со знанием дела вникал в вопросы производства. Хорошо понимал нужды ветеранов, инвалидов, многодетных семей, семей военнослужащих, студентов. Уделял большое внимание вопросам социальной защиты. Держал в поле зрения учреждения культуры, здравоохранения, образования. Ему верили и доверяли. Жители района много раз выбирали своим депутатом в районный и областной Советы.</a:t>
            </a:r>
            <a:endParaRPr lang="ru-RU" b="1" dirty="0">
              <a:solidFill>
                <a:srgbClr val="993300"/>
              </a:solidFill>
              <a:latin typeface="Arial" pitchFamily="34" charset="0"/>
              <a:cs typeface="Arial" pitchFamily="34" charset="0"/>
            </a:endParaRPr>
          </a:p>
        </p:txBody>
      </p:sp>
      <p:pic>
        <p:nvPicPr>
          <p:cNvPr id="1638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6021288"/>
            <a:ext cx="963613"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1901716"/>
      </p:ext>
    </p:extLst>
  </p:cSld>
  <p:clrMapOvr>
    <a:masterClrMapping/>
  </p:clrMapOvr>
  <mc:AlternateContent xmlns:mc="http://schemas.openxmlformats.org/markup-compatibility/2006" xmlns:p14="http://schemas.microsoft.com/office/powerpoint/2010/main">
    <mc:Choice Requires="p14">
      <p:transition spd="slow" p14:dur="2000" advTm="9502">
        <p14:prism isContent="1"/>
      </p:transition>
    </mc:Choice>
    <mc:Fallback xmlns="">
      <p:transition spd="slow" advTm="9502">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620688"/>
            <a:ext cx="3816424" cy="864096"/>
          </a:xfrm>
          <a:solidFill>
            <a:srgbClr val="FFCC99"/>
          </a:solidFill>
          <a:effectLst>
            <a:softEdge rad="63500"/>
          </a:effectLst>
        </p:spPr>
        <p:txBody>
          <a:bodyPr>
            <a:noAutofit/>
          </a:bodyPr>
          <a:lstStyle/>
          <a:p>
            <a:pPr algn="ctr"/>
            <a:r>
              <a:rPr lang="ru-RU" sz="2400" dirty="0" smtClean="0">
                <a:solidFill>
                  <a:schemeClr val="accent1">
                    <a:lumMod val="50000"/>
                  </a:schemeClr>
                </a:solidFill>
                <a:latin typeface="Arial" pitchFamily="34" charset="0"/>
                <a:cs typeface="Arial" pitchFamily="34" charset="0"/>
              </a:rPr>
              <a:t>Чуев</a:t>
            </a:r>
            <a:br>
              <a:rPr lang="ru-RU" sz="2400" dirty="0" smtClean="0">
                <a:solidFill>
                  <a:schemeClr val="accent1">
                    <a:lumMod val="50000"/>
                  </a:schemeClr>
                </a:solidFill>
                <a:latin typeface="Arial" pitchFamily="34" charset="0"/>
                <a:cs typeface="Arial" pitchFamily="34" charset="0"/>
              </a:rPr>
            </a:br>
            <a:r>
              <a:rPr lang="ru-RU" sz="2400" dirty="0" smtClean="0">
                <a:solidFill>
                  <a:schemeClr val="accent1">
                    <a:lumMod val="50000"/>
                  </a:schemeClr>
                </a:solidFill>
                <a:latin typeface="Arial" pitchFamily="34" charset="0"/>
                <a:cs typeface="Arial" pitchFamily="34" charset="0"/>
              </a:rPr>
              <a:t> Фёдор Андреевич</a:t>
            </a:r>
            <a:endParaRPr lang="ru-RU" sz="2400" dirty="0">
              <a:solidFill>
                <a:schemeClr val="accent1">
                  <a:lumMod val="50000"/>
                </a:schemeClr>
              </a:solidFill>
              <a:latin typeface="Arial" pitchFamily="34" charset="0"/>
              <a:cs typeface="Arial" pitchFamily="34" charset="0"/>
            </a:endParaRPr>
          </a:p>
        </p:txBody>
      </p:sp>
      <p:sp>
        <p:nvSpPr>
          <p:cNvPr id="4" name="Текст 3"/>
          <p:cNvSpPr>
            <a:spLocks noGrp="1"/>
          </p:cNvSpPr>
          <p:nvPr>
            <p:ph type="body" sz="half" idx="2"/>
          </p:nvPr>
        </p:nvSpPr>
        <p:spPr>
          <a:xfrm>
            <a:off x="467544" y="1916832"/>
            <a:ext cx="3826768" cy="2808312"/>
          </a:xfrm>
          <a:solidFill>
            <a:schemeClr val="accent5">
              <a:lumMod val="40000"/>
              <a:lumOff val="60000"/>
            </a:schemeClr>
          </a:solidFill>
          <a:effectLst>
            <a:softEdge rad="63500"/>
          </a:effectLst>
        </p:spPr>
        <p:txBody>
          <a:bodyPr>
            <a:noAutofit/>
          </a:bodyPr>
          <a:lstStyle/>
          <a:p>
            <a:r>
              <a:rPr lang="ru-RU" dirty="0" smtClean="0">
                <a:solidFill>
                  <a:srgbClr val="002060"/>
                </a:solidFill>
                <a:latin typeface="Arial" pitchFamily="34" charset="0"/>
                <a:cs typeface="Arial" pitchFamily="34" charset="0"/>
              </a:rPr>
              <a:t>         Родился 16 ноября 1935 г. в селе Икса </a:t>
            </a:r>
            <a:r>
              <a:rPr lang="ru-RU" dirty="0" err="1" smtClean="0">
                <a:solidFill>
                  <a:srgbClr val="002060"/>
                </a:solidFill>
                <a:latin typeface="Arial" pitchFamily="34" charset="0"/>
                <a:cs typeface="Arial" pitchFamily="34" charset="0"/>
              </a:rPr>
              <a:t>Кожевниковского</a:t>
            </a:r>
            <a:r>
              <a:rPr lang="ru-RU" dirty="0" smtClean="0">
                <a:solidFill>
                  <a:srgbClr val="002060"/>
                </a:solidFill>
                <a:latin typeface="Arial" pitchFamily="34" charset="0"/>
                <a:cs typeface="Arial" pitchFamily="34" charset="0"/>
              </a:rPr>
              <a:t> района Томской области .  В семье было 4 сына. Отец в 1941 г. погиб под Мурманском. Мама одна вырастила сыновей и дала всем высшее образование. В 1936 году семья переехала в Толмачёво. Здесь началась и трудовая деятельность Фёдора.   </a:t>
            </a:r>
          </a:p>
          <a:p>
            <a:r>
              <a:rPr lang="ru-RU" dirty="0" smtClean="0">
                <a:solidFill>
                  <a:srgbClr val="002060"/>
                </a:solidFill>
                <a:latin typeface="Arial" pitchFamily="34" charset="0"/>
                <a:cs typeface="Arial" pitchFamily="34" charset="0"/>
              </a:rPr>
              <a:t>     Первые пять лет  после института  работал заведующим РММ и главным инженером, а с 1962 – директором крупного совхоза.</a:t>
            </a:r>
          </a:p>
          <a:p>
            <a:r>
              <a:rPr lang="ru-RU" dirty="0">
                <a:solidFill>
                  <a:srgbClr val="002060"/>
                </a:solidFill>
                <a:latin typeface="Arial" pitchFamily="34" charset="0"/>
                <a:cs typeface="Arial" pitchFamily="34" charset="0"/>
              </a:rPr>
              <a:t> </a:t>
            </a:r>
            <a:r>
              <a:rPr lang="ru-RU" dirty="0" smtClean="0">
                <a:solidFill>
                  <a:srgbClr val="002060"/>
                </a:solidFill>
                <a:latin typeface="Arial" pitchFamily="34" charset="0"/>
                <a:cs typeface="Arial" pitchFamily="34" charset="0"/>
              </a:rPr>
              <a:t>  </a:t>
            </a:r>
            <a:endParaRPr lang="ru-RU" dirty="0">
              <a:solidFill>
                <a:srgbClr val="002060"/>
              </a:solidFill>
              <a:latin typeface="Arial" pitchFamily="34" charset="0"/>
              <a:cs typeface="Arial" pitchFamily="34" charset="0"/>
            </a:endParaRPr>
          </a:p>
        </p:txBody>
      </p:sp>
      <p:pic>
        <p:nvPicPr>
          <p:cNvPr id="1026" name="Picture 2" descr="F:\вики\вики Краснообск 006.jpg"/>
          <p:cNvPicPr>
            <a:picLocks noChangeAspect="1" noChangeArrowheads="1"/>
          </p:cNvPicPr>
          <p:nvPr/>
        </p:nvPicPr>
        <p:blipFill rotWithShape="1">
          <a:blip r:embed="rId2">
            <a:extLst>
              <a:ext uri="{28A0092B-C50C-407E-A947-70E740481C1C}">
                <a14:useLocalDpi xmlns:a14="http://schemas.microsoft.com/office/drawing/2010/main" val="0"/>
              </a:ext>
            </a:extLst>
          </a:blip>
          <a:srcRect l="42839" t="33162" r="27179" b="37777"/>
          <a:stretch/>
        </p:blipFill>
        <p:spPr bwMode="auto">
          <a:xfrm>
            <a:off x="5076056" y="477032"/>
            <a:ext cx="2468597" cy="3456023"/>
          </a:xfrm>
          <a:prstGeom prst="rect">
            <a:avLst/>
          </a:prstGeom>
          <a:solidFill>
            <a:srgbClr val="FFFFFF">
              <a:shade val="85000"/>
            </a:srgbClr>
          </a:solidFill>
          <a:ln w="88900" cap="sq">
            <a:solidFill>
              <a:srgbClr val="FFCC99"/>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Объект 4"/>
          <p:cNvSpPr>
            <a:spLocks noGrp="1"/>
          </p:cNvSpPr>
          <p:nvPr>
            <p:ph idx="1"/>
          </p:nvPr>
        </p:nvSpPr>
        <p:spPr>
          <a:xfrm>
            <a:off x="467544" y="4581128"/>
            <a:ext cx="8208912" cy="2016223"/>
          </a:xfrm>
          <a:solidFill>
            <a:schemeClr val="accent5">
              <a:lumMod val="40000"/>
              <a:lumOff val="60000"/>
            </a:schemeClr>
          </a:solidFill>
          <a:effectLst>
            <a:softEdge rad="63500"/>
          </a:effectLst>
        </p:spPr>
        <p:txBody>
          <a:bodyPr>
            <a:normAutofit fontScale="55000" lnSpcReduction="20000"/>
          </a:bodyPr>
          <a:lstStyle/>
          <a:p>
            <a:pPr marL="0" indent="0">
              <a:buNone/>
            </a:pPr>
            <a:r>
              <a:rPr lang="ru-RU" dirty="0" smtClean="0">
                <a:solidFill>
                  <a:srgbClr val="002060"/>
                </a:solidFill>
                <a:latin typeface="Arial" pitchFamily="34" charset="0"/>
                <a:cs typeface="Arial" pitchFamily="34" charset="0"/>
              </a:rPr>
              <a:t>      </a:t>
            </a:r>
            <a:r>
              <a:rPr lang="ru-RU" sz="2500" dirty="0" smtClean="0">
                <a:solidFill>
                  <a:srgbClr val="002060"/>
                </a:solidFill>
                <a:latin typeface="Arial" pitchFamily="34" charset="0"/>
                <a:cs typeface="Arial" pitchFamily="34" charset="0"/>
              </a:rPr>
              <a:t>Руководителем крупного хозяйства Ф. А. Чуев стал в свои 27 лет.  </a:t>
            </a:r>
            <a:r>
              <a:rPr lang="ru-RU" sz="2500" dirty="0" smtClean="0">
                <a:solidFill>
                  <a:srgbClr val="002060"/>
                </a:solidFill>
                <a:latin typeface="Arial" pitchFamily="34" charset="0"/>
                <a:cs typeface="Arial" pitchFamily="34" charset="0"/>
              </a:rPr>
              <a:t>Совхоз «</a:t>
            </a:r>
            <a:r>
              <a:rPr lang="ru-RU" sz="2500" dirty="0" err="1" smtClean="0">
                <a:solidFill>
                  <a:srgbClr val="002060"/>
                </a:solidFill>
                <a:latin typeface="Arial" pitchFamily="34" charset="0"/>
                <a:cs typeface="Arial" pitchFamily="34" charset="0"/>
              </a:rPr>
              <a:t>Толмачёвский</a:t>
            </a:r>
            <a:r>
              <a:rPr lang="ru-RU" sz="2500" dirty="0" smtClean="0">
                <a:solidFill>
                  <a:srgbClr val="002060"/>
                </a:solidFill>
                <a:latin typeface="Arial" pitchFamily="34" charset="0"/>
                <a:cs typeface="Arial" pitchFamily="34" charset="0"/>
              </a:rPr>
              <a:t>» стал передовым </a:t>
            </a:r>
            <a:r>
              <a:rPr lang="ru-RU" sz="2500" dirty="0" smtClean="0">
                <a:solidFill>
                  <a:srgbClr val="002060"/>
                </a:solidFill>
                <a:latin typeface="Arial" pitchFamily="34" charset="0"/>
                <a:cs typeface="Arial" pitchFamily="34" charset="0"/>
              </a:rPr>
              <a:t>, а директор получил орден Ленина.  Коллективу совхоза вручили переходящее Красное знамя ЦК КПСС, Совета Министров СССР, ВЦСПС и ЦК ВЛКСМ.  В 1972-1975гг. Чуев директор </a:t>
            </a:r>
            <a:r>
              <a:rPr lang="ru-RU" sz="2500" dirty="0">
                <a:solidFill>
                  <a:srgbClr val="002060"/>
                </a:solidFill>
                <a:latin typeface="Arial" pitchFamily="34" charset="0"/>
                <a:cs typeface="Arial" pitchFamily="34" charset="0"/>
              </a:rPr>
              <a:t>Новосибирского треста зерно-молочных </a:t>
            </a:r>
            <a:r>
              <a:rPr lang="ru-RU" sz="2500" dirty="0" smtClean="0">
                <a:solidFill>
                  <a:srgbClr val="002060"/>
                </a:solidFill>
                <a:latin typeface="Arial" pitchFamily="34" charset="0"/>
                <a:cs typeface="Arial" pitchFamily="34" charset="0"/>
              </a:rPr>
              <a:t>совхозов,  с 1975г. - директор </a:t>
            </a:r>
            <a:r>
              <a:rPr lang="ru-RU" sz="2500" dirty="0">
                <a:solidFill>
                  <a:srgbClr val="002060"/>
                </a:solidFill>
                <a:latin typeface="Arial" pitchFamily="34" charset="0"/>
                <a:cs typeface="Arial" pitchFamily="34" charset="0"/>
              </a:rPr>
              <a:t>треста «</a:t>
            </a:r>
            <a:r>
              <a:rPr lang="ru-RU" sz="2500" dirty="0" err="1">
                <a:solidFill>
                  <a:srgbClr val="002060"/>
                </a:solidFill>
                <a:latin typeface="Arial" pitchFamily="34" charset="0"/>
                <a:cs typeface="Arial" pitchFamily="34" charset="0"/>
              </a:rPr>
              <a:t>Овощепром</a:t>
            </a:r>
            <a:r>
              <a:rPr lang="ru-RU" sz="2500" dirty="0" smtClean="0">
                <a:solidFill>
                  <a:srgbClr val="002060"/>
                </a:solidFill>
                <a:latin typeface="Arial" pitchFamily="34" charset="0"/>
                <a:cs typeface="Arial" pitchFamily="34" charset="0"/>
              </a:rPr>
              <a:t>», в  1978-1985гг.- председатель </a:t>
            </a:r>
            <a:r>
              <a:rPr lang="ru-RU" sz="2500" dirty="0">
                <a:solidFill>
                  <a:srgbClr val="002060"/>
                </a:solidFill>
                <a:latin typeface="Arial" pitchFamily="34" charset="0"/>
                <a:cs typeface="Arial" pitchFamily="34" charset="0"/>
              </a:rPr>
              <a:t>областного объединения «Сельхозтехника</a:t>
            </a:r>
            <a:r>
              <a:rPr lang="ru-RU" sz="2500" dirty="0" smtClean="0">
                <a:solidFill>
                  <a:srgbClr val="002060"/>
                </a:solidFill>
                <a:latin typeface="Arial" pitchFamily="34" charset="0"/>
                <a:cs typeface="Arial" pitchFamily="34" charset="0"/>
              </a:rPr>
              <a:t>», в 1985-2000гг. - первый </a:t>
            </a:r>
            <a:r>
              <a:rPr lang="ru-RU" sz="2500" dirty="0">
                <a:solidFill>
                  <a:srgbClr val="002060"/>
                </a:solidFill>
                <a:latin typeface="Arial" pitchFamily="34" charset="0"/>
                <a:cs typeface="Arial" pitchFamily="34" charset="0"/>
              </a:rPr>
              <a:t>заместитель начальника управления сельского   </a:t>
            </a:r>
            <a:r>
              <a:rPr lang="ru-RU" sz="2500" dirty="0" smtClean="0">
                <a:solidFill>
                  <a:srgbClr val="002060"/>
                </a:solidFill>
                <a:latin typeface="Arial" pitchFamily="34" charset="0"/>
                <a:cs typeface="Arial" pitchFamily="34" charset="0"/>
              </a:rPr>
              <a:t>             </a:t>
            </a:r>
            <a:endParaRPr lang="ru-RU" sz="2500" dirty="0">
              <a:solidFill>
                <a:srgbClr val="002060"/>
              </a:solidFill>
              <a:latin typeface="Arial" pitchFamily="34" charset="0"/>
              <a:cs typeface="Arial" pitchFamily="34" charset="0"/>
            </a:endParaRPr>
          </a:p>
          <a:p>
            <a:pPr marL="0" indent="0">
              <a:buNone/>
            </a:pPr>
            <a:r>
              <a:rPr lang="ru-RU" sz="2500" dirty="0">
                <a:solidFill>
                  <a:srgbClr val="002060"/>
                </a:solidFill>
                <a:latin typeface="Arial" pitchFamily="34" charset="0"/>
                <a:cs typeface="Arial" pitchFamily="34" charset="0"/>
              </a:rPr>
              <a:t> </a:t>
            </a:r>
            <a:r>
              <a:rPr lang="ru-RU" sz="2500" dirty="0" smtClean="0">
                <a:solidFill>
                  <a:srgbClr val="002060"/>
                </a:solidFill>
                <a:latin typeface="Arial" pitchFamily="34" charset="0"/>
                <a:cs typeface="Arial" pitchFamily="34" charset="0"/>
              </a:rPr>
              <a:t>хозяйства </a:t>
            </a:r>
            <a:r>
              <a:rPr lang="ru-RU" sz="2500" dirty="0">
                <a:solidFill>
                  <a:srgbClr val="002060"/>
                </a:solidFill>
                <a:latin typeface="Arial" pitchFamily="34" charset="0"/>
                <a:cs typeface="Arial" pitchFamily="34" charset="0"/>
              </a:rPr>
              <a:t>администрации Новосибирской области</a:t>
            </a:r>
          </a:p>
          <a:p>
            <a:pPr marL="0" indent="0">
              <a:buNone/>
            </a:pPr>
            <a:r>
              <a:rPr lang="ru-RU" sz="2900" dirty="0">
                <a:solidFill>
                  <a:srgbClr val="002060"/>
                </a:solidFill>
                <a:latin typeface="Arial" pitchFamily="34" charset="0"/>
                <a:cs typeface="Arial" pitchFamily="34" charset="0"/>
              </a:rPr>
              <a:t> </a:t>
            </a:r>
          </a:p>
        </p:txBody>
      </p:sp>
    </p:spTree>
    <p:extLst>
      <p:ext uri="{BB962C8B-B14F-4D97-AF65-F5344CB8AC3E}">
        <p14:creationId xmlns:p14="http://schemas.microsoft.com/office/powerpoint/2010/main" val="4121614603"/>
      </p:ext>
    </p:extLst>
  </p:cSld>
  <p:clrMapOvr>
    <a:masterClrMapping/>
  </p:clrMapOvr>
  <mc:AlternateContent xmlns:mc="http://schemas.openxmlformats.org/markup-compatibility/2006" xmlns:p14="http://schemas.microsoft.com/office/powerpoint/2010/main">
    <mc:Choice Requires="p14">
      <p:transition spd="slow" p14:dur="2000" advTm="15067">
        <p14:prism isContent="1"/>
      </p:transition>
    </mc:Choice>
    <mc:Fallback xmlns="">
      <p:transition spd="slow" advTm="15067">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45857"/>
          <a:stretch/>
        </p:blipFill>
        <p:spPr bwMode="auto">
          <a:xfrm>
            <a:off x="1619672" y="332656"/>
            <a:ext cx="6120680" cy="4831088"/>
          </a:xfrm>
          <a:prstGeom prst="rect">
            <a:avLst/>
          </a:prstGeom>
          <a:noFill/>
          <a:ln w="57150">
            <a:solidFill>
              <a:schemeClr val="accent2">
                <a:lumMod val="20000"/>
                <a:lumOff val="8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Текст 3"/>
          <p:cNvSpPr>
            <a:spLocks noGrp="1"/>
          </p:cNvSpPr>
          <p:nvPr>
            <p:ph type="body" sz="half" idx="2"/>
          </p:nvPr>
        </p:nvSpPr>
        <p:spPr>
          <a:xfrm>
            <a:off x="467544" y="5445224"/>
            <a:ext cx="8291264" cy="1001560"/>
          </a:xfrm>
          <a:solidFill>
            <a:schemeClr val="accent2">
              <a:lumMod val="20000"/>
              <a:lumOff val="80000"/>
            </a:schemeClr>
          </a:solidFill>
          <a:ln>
            <a:solidFill>
              <a:srgbClr val="C00000"/>
            </a:solidFill>
          </a:ln>
        </p:spPr>
        <p:txBody>
          <a:bodyPr/>
          <a:lstStyle/>
          <a:p>
            <a:r>
              <a:rPr lang="ru-RU" b="1" dirty="0" smtClean="0">
                <a:solidFill>
                  <a:srgbClr val="0070C0"/>
                </a:solidFill>
                <a:latin typeface="Arial" pitchFamily="34" charset="0"/>
                <a:cs typeface="Arial" pitchFamily="34" charset="0"/>
              </a:rPr>
              <a:t>     Выборы в Советы депутатов разных уровней  подробно освещались на страницах местной печати..  </a:t>
            </a:r>
            <a:r>
              <a:rPr lang="ru-RU" b="1" dirty="0">
                <a:solidFill>
                  <a:srgbClr val="0070C0"/>
                </a:solidFill>
                <a:latin typeface="Arial" pitchFamily="34" charset="0"/>
                <a:cs typeface="Arial" pitchFamily="34" charset="0"/>
              </a:rPr>
              <a:t>Газета </a:t>
            </a:r>
            <a:r>
              <a:rPr lang="ru-RU" b="1" i="1" dirty="0">
                <a:solidFill>
                  <a:srgbClr val="C00000"/>
                </a:solidFill>
                <a:latin typeface="Arial" pitchFamily="34" charset="0"/>
                <a:cs typeface="Arial" pitchFamily="34" charset="0"/>
              </a:rPr>
              <a:t>«Приобская правда» </a:t>
            </a:r>
            <a:r>
              <a:rPr lang="ru-RU" b="1" dirty="0">
                <a:solidFill>
                  <a:srgbClr val="0070C0"/>
                </a:solidFill>
                <a:latin typeface="Arial" pitchFamily="34" charset="0"/>
                <a:cs typeface="Arial" pitchFamily="34" charset="0"/>
              </a:rPr>
              <a:t>- ровесница района, только  называлась она в 1939г. - «За сталинский урожай», в декабре 1956г.  переименована в «Зарю коммунизма», и лишь в 1962 г. получила своё сегодняшнее имя. </a:t>
            </a:r>
          </a:p>
        </p:txBody>
      </p:sp>
      <p:sp>
        <p:nvSpPr>
          <p:cNvPr id="6" name="TextBox 5"/>
          <p:cNvSpPr txBox="1"/>
          <p:nvPr/>
        </p:nvSpPr>
        <p:spPr>
          <a:xfrm>
            <a:off x="179512" y="147990"/>
            <a:ext cx="3749103" cy="369332"/>
          </a:xfrm>
          <a:prstGeom prst="rect">
            <a:avLst/>
          </a:prstGeom>
          <a:solidFill>
            <a:schemeClr val="accent2">
              <a:lumMod val="20000"/>
              <a:lumOff val="80000"/>
            </a:schemeClr>
          </a:solidFill>
          <a:ln>
            <a:solidFill>
              <a:srgbClr val="C00000"/>
            </a:solidFill>
          </a:ln>
        </p:spPr>
        <p:txBody>
          <a:bodyPr wrap="none" rtlCol="0">
            <a:spAutoFit/>
          </a:bodyPr>
          <a:lstStyle/>
          <a:p>
            <a:r>
              <a:rPr lang="ru-RU" dirty="0" smtClean="0"/>
              <a:t>Заря коммунизма. – 1957 г.- 3 марта</a:t>
            </a:r>
            <a:endParaRPr lang="ru-RU" dirty="0"/>
          </a:p>
        </p:txBody>
      </p:sp>
    </p:spTree>
    <p:extLst>
      <p:ext uri="{BB962C8B-B14F-4D97-AF65-F5344CB8AC3E}">
        <p14:creationId xmlns:p14="http://schemas.microsoft.com/office/powerpoint/2010/main" val="1277901839"/>
      </p:ext>
    </p:extLst>
  </p:cSld>
  <p:clrMapOvr>
    <a:masterClrMapping/>
  </p:clrMapOvr>
  <mc:AlternateContent xmlns:mc="http://schemas.openxmlformats.org/markup-compatibility/2006" xmlns:p14="http://schemas.microsoft.com/office/powerpoint/2010/main">
    <mc:Choice Requires="p14">
      <p:transition spd="slow" p14:dur="2000" advTm="6584">
        <p14:prism isContent="1"/>
      </p:transition>
    </mc:Choice>
    <mc:Fallback xmlns="">
      <p:transition spd="slow" advTm="6584">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278"/>
          <a:stretch/>
        </p:blipFill>
        <p:spPr bwMode="auto">
          <a:xfrm>
            <a:off x="0" y="0"/>
            <a:ext cx="9291638" cy="691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395536" y="4581128"/>
            <a:ext cx="5111750" cy="2075829"/>
          </a:xfrm>
          <a:solidFill>
            <a:schemeClr val="accent5">
              <a:lumMod val="40000"/>
              <a:lumOff val="60000"/>
            </a:schemeClr>
          </a:solidFill>
          <a:effectLst>
            <a:glow rad="228600">
              <a:schemeClr val="accent3">
                <a:satMod val="175000"/>
                <a:alpha val="40000"/>
              </a:schemeClr>
            </a:glow>
            <a:softEdge rad="63500"/>
          </a:effectLst>
        </p:spPr>
        <p:txBody>
          <a:bodyPr>
            <a:noAutofit/>
          </a:bodyPr>
          <a:lstStyle/>
          <a:p>
            <a:pPr marL="0" indent="0">
              <a:buNone/>
            </a:pPr>
            <a:r>
              <a:rPr lang="ru-RU" sz="1600" b="1" dirty="0" smtClean="0">
                <a:solidFill>
                  <a:srgbClr val="002060"/>
                </a:solidFill>
                <a:latin typeface="Arial" pitchFamily="34" charset="0"/>
                <a:cs typeface="Arial" pitchFamily="34" charset="0"/>
              </a:rPr>
              <a:t>     Вот как  Фёдор Андреевич вспоминает Новосибирский район: «Из всех районов области мне ближе всех Новосибирский район, здесь прошла большая половина моей жизни: детство, юность. Становление руководителя и признание заслуг. Я часто вспоминаю те годы, особенно когда работал директором совхоза».</a:t>
            </a:r>
            <a:endParaRPr lang="ru-RU" sz="1600" b="1" dirty="0">
              <a:solidFill>
                <a:srgbClr val="002060"/>
              </a:solidFill>
              <a:latin typeface="Arial" pitchFamily="34" charset="0"/>
              <a:cs typeface="Arial" pitchFamily="34" charset="0"/>
            </a:endParaRPr>
          </a:p>
        </p:txBody>
      </p:sp>
      <p:pic>
        <p:nvPicPr>
          <p:cNvPr id="1741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320" y="6021288"/>
            <a:ext cx="963613"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0935459"/>
      </p:ext>
    </p:extLst>
  </p:cSld>
  <p:clrMapOvr>
    <a:masterClrMapping/>
  </p:clrMapOvr>
  <mc:AlternateContent xmlns:mc="http://schemas.openxmlformats.org/markup-compatibility/2006" xmlns:p14="http://schemas.microsoft.com/office/powerpoint/2010/main">
    <mc:Choice Requires="p14">
      <p:transition spd="slow" p14:dur="2000" advTm="7950">
        <p14:prism isContent="1"/>
      </p:transition>
    </mc:Choice>
    <mc:Fallback xmlns="">
      <p:transition spd="slow" advTm="795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707904" y="5517232"/>
            <a:ext cx="4330824" cy="851694"/>
          </a:xfrm>
          <a:solidFill>
            <a:srgbClr val="66CCFF"/>
          </a:solidFill>
          <a:ln w="38100">
            <a:solidFill>
              <a:srgbClr val="FF0000"/>
            </a:solidFill>
          </a:ln>
        </p:spPr>
        <p:txBody>
          <a:bodyPr>
            <a:normAutofit lnSpcReduction="10000"/>
          </a:bodyPr>
          <a:lstStyle/>
          <a:p>
            <a:pPr marL="0" indent="0">
              <a:buNone/>
            </a:pPr>
            <a:r>
              <a:rPr lang="ru-RU" sz="1600" b="1" dirty="0" smtClean="0">
                <a:solidFill>
                  <a:srgbClr val="FF0000"/>
                </a:solidFill>
                <a:latin typeface="Arial" pitchFamily="34" charset="0"/>
                <a:cs typeface="Arial" pitchFamily="34" charset="0"/>
              </a:rPr>
              <a:t>       Лыков</a:t>
            </a:r>
            <a:r>
              <a:rPr lang="ru-RU" sz="1600" b="1" dirty="0">
                <a:solidFill>
                  <a:srgbClr val="FF0000"/>
                </a:solidFill>
                <a:latin typeface="Arial" pitchFamily="34" charset="0"/>
                <a:cs typeface="Arial" pitchFamily="34" charset="0"/>
              </a:rPr>
              <a:t>, А. М. След на Земле / </a:t>
            </a:r>
            <a:endParaRPr lang="ru-RU" sz="1600" b="1" dirty="0" smtClean="0">
              <a:solidFill>
                <a:srgbClr val="FF0000"/>
              </a:solidFill>
              <a:latin typeface="Arial" pitchFamily="34" charset="0"/>
              <a:cs typeface="Arial" pitchFamily="34" charset="0"/>
            </a:endParaRPr>
          </a:p>
          <a:p>
            <a:pPr marL="0" indent="0">
              <a:buNone/>
            </a:pPr>
            <a:r>
              <a:rPr lang="ru-RU" sz="1600" b="1" dirty="0" smtClean="0">
                <a:solidFill>
                  <a:srgbClr val="FF0000"/>
                </a:solidFill>
                <a:latin typeface="Arial" pitchFamily="34" charset="0"/>
                <a:cs typeface="Arial" pitchFamily="34" charset="0"/>
              </a:rPr>
              <a:t>А</a:t>
            </a:r>
            <a:r>
              <a:rPr lang="ru-RU" sz="1600" b="1" dirty="0">
                <a:solidFill>
                  <a:srgbClr val="FF0000"/>
                </a:solidFill>
                <a:latin typeface="Arial" pitchFamily="34" charset="0"/>
                <a:cs typeface="Arial" pitchFamily="34" charset="0"/>
              </a:rPr>
              <a:t>. М. </a:t>
            </a:r>
            <a:r>
              <a:rPr lang="ru-RU" sz="1600" b="1" dirty="0" smtClean="0">
                <a:solidFill>
                  <a:srgbClr val="FF0000"/>
                </a:solidFill>
                <a:latin typeface="Arial" pitchFamily="34" charset="0"/>
                <a:cs typeface="Arial" pitchFamily="34" charset="0"/>
              </a:rPr>
              <a:t>Лыков. </a:t>
            </a:r>
            <a:r>
              <a:rPr lang="ru-RU" sz="1600" b="1" dirty="0">
                <a:solidFill>
                  <a:srgbClr val="FF0000"/>
                </a:solidFill>
                <a:latin typeface="Arial" pitchFamily="34" charset="0"/>
                <a:cs typeface="Arial" pitchFamily="34" charset="0"/>
              </a:rPr>
              <a:t>– Новосибирск, 2004. – 754 с.: </a:t>
            </a:r>
            <a:r>
              <a:rPr lang="ru-RU" sz="1600" b="1" dirty="0" smtClean="0">
                <a:solidFill>
                  <a:srgbClr val="FF0000"/>
                </a:solidFill>
                <a:latin typeface="Arial" pitchFamily="34" charset="0"/>
                <a:cs typeface="Arial" pitchFamily="34" charset="0"/>
              </a:rPr>
              <a:t>ил.</a:t>
            </a:r>
            <a:endParaRPr lang="ru-RU" sz="1600" b="1" dirty="0">
              <a:solidFill>
                <a:srgbClr val="FF0000"/>
              </a:solidFill>
              <a:latin typeface="Arial" pitchFamily="34" charset="0"/>
              <a:cs typeface="Arial" pitchFamily="34" charset="0"/>
            </a:endParaRPr>
          </a:p>
        </p:txBody>
      </p:sp>
      <p:sp>
        <p:nvSpPr>
          <p:cNvPr id="4" name="Текст 3"/>
          <p:cNvSpPr>
            <a:spLocks noGrp="1"/>
          </p:cNvSpPr>
          <p:nvPr>
            <p:ph type="body" sz="half" idx="2"/>
          </p:nvPr>
        </p:nvSpPr>
        <p:spPr>
          <a:xfrm>
            <a:off x="4572000" y="1587696"/>
            <a:ext cx="4069594" cy="2664296"/>
          </a:xfrm>
          <a:solidFill>
            <a:srgbClr val="66CCFF"/>
          </a:solidFill>
          <a:effectLst>
            <a:softEdge rad="127000"/>
          </a:effectLst>
        </p:spPr>
        <p:txBody>
          <a:bodyPr/>
          <a:lstStyle/>
          <a:p>
            <a:r>
              <a:rPr lang="ru-RU" b="1" i="1" dirty="0" smtClean="0">
                <a:solidFill>
                  <a:schemeClr val="accent1">
                    <a:lumMod val="50000"/>
                  </a:schemeClr>
                </a:solidFill>
                <a:latin typeface="Arial" pitchFamily="34" charset="0"/>
                <a:cs typeface="Arial" pitchFamily="34" charset="0"/>
              </a:rPr>
              <a:t>         История Новосибирского района сравнительно молода, - менее одной человеческой жизни. Многие о ком идёт речь в этой книге, рождены ранее его образования. </a:t>
            </a:r>
            <a:r>
              <a:rPr lang="ru-RU" b="1" i="1" dirty="0">
                <a:solidFill>
                  <a:schemeClr val="accent1">
                    <a:lumMod val="50000"/>
                  </a:schemeClr>
                </a:solidFill>
                <a:latin typeface="Arial" pitchFamily="34" charset="0"/>
                <a:cs typeface="Arial" pitchFamily="34" charset="0"/>
              </a:rPr>
              <a:t> </a:t>
            </a:r>
            <a:r>
              <a:rPr lang="ru-RU" b="1" i="1" dirty="0" smtClean="0">
                <a:solidFill>
                  <a:schemeClr val="accent1">
                    <a:lumMod val="50000"/>
                  </a:schemeClr>
                </a:solidFill>
                <a:latin typeface="Arial" pitchFamily="34" charset="0"/>
                <a:cs typeface="Arial" pitchFamily="34" charset="0"/>
              </a:rPr>
              <a:t>Эта книга о тех кто, защищал Родину в годы Великой Отечественной войны и строил новую жизнь. Автор поставил перед собой благородную задачу – увековечить  след на Земле ветеранов войны и труда, среди которых  и депутаты местных и областного Советов.   </a:t>
            </a:r>
          </a:p>
        </p:txBody>
      </p:sp>
      <p:pic>
        <p:nvPicPr>
          <p:cNvPr id="1029" name="Picture 5" descr="C:\Users\GalinaN\Desktop\Советы депутатов\Фото Ученых - депутатов\img3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620688"/>
            <a:ext cx="3320962" cy="503036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perspectiveHeroicExtremeRightFacing"/>
            <a:lightRig rig="twoPt" dir="t">
              <a:rot lat="0" lon="0" rev="7200000"/>
            </a:lightRig>
          </a:scene3d>
          <a:sp3d>
            <a:bevelT w="25400" h="19050"/>
            <a:contourClr>
              <a:srgbClr val="FFFFFF"/>
            </a:contourClr>
          </a:sp3d>
          <a:extLst/>
        </p:spPr>
      </p:pic>
      <p:pic>
        <p:nvPicPr>
          <p:cNvPr id="19459"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289" y="5621740"/>
            <a:ext cx="78105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1007469"/>
      </p:ext>
    </p:extLst>
  </p:cSld>
  <p:clrMapOvr>
    <a:masterClrMapping/>
  </p:clrMapOvr>
  <mc:AlternateContent xmlns:mc="http://schemas.openxmlformats.org/markup-compatibility/2006" xmlns:p14="http://schemas.microsoft.com/office/powerpoint/2010/main">
    <mc:Choice Requires="p14">
      <p:transition spd="slow" p14:dur="2000" advTm="11286">
        <p14:prism isContent="1"/>
      </p:transition>
    </mc:Choice>
    <mc:Fallback xmlns="">
      <p:transition spd="slow" advTm="11286">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107504" y="260648"/>
            <a:ext cx="5482952" cy="1143000"/>
          </a:xfrm>
        </p:spPr>
        <p:txBody>
          <a:bodyPr>
            <a:normAutofit fontScale="90000"/>
          </a:bodyPr>
          <a:lstStyle/>
          <a:p>
            <a:pPr algn="l"/>
            <a:r>
              <a:rPr lang="ru-RU" sz="2400" b="1" dirty="0" smtClean="0">
                <a:solidFill>
                  <a:srgbClr val="FF0000"/>
                </a:solidFill>
                <a:latin typeface="Arial" pitchFamily="34" charset="0"/>
                <a:cs typeface="Arial" pitchFamily="34" charset="0"/>
              </a:rPr>
              <a:t>   Герои Социалистического труда:</a:t>
            </a:r>
            <a:br>
              <a:rPr lang="ru-RU" sz="2400" b="1" dirty="0" smtClean="0">
                <a:solidFill>
                  <a:srgbClr val="FF0000"/>
                </a:solidFill>
                <a:latin typeface="Arial" pitchFamily="34" charset="0"/>
                <a:cs typeface="Arial" pitchFamily="34" charset="0"/>
              </a:rPr>
            </a:br>
            <a:r>
              <a:rPr lang="ru-RU" sz="2400" b="1" dirty="0" smtClean="0">
                <a:solidFill>
                  <a:srgbClr val="FF0000"/>
                </a:solidFill>
                <a:latin typeface="Arial" pitchFamily="34" charset="0"/>
                <a:cs typeface="Arial" pitchFamily="34" charset="0"/>
              </a:rPr>
              <a:t>справочник-указатель/сост. </a:t>
            </a:r>
            <a:r>
              <a:rPr lang="ru-RU" sz="2400" b="1" dirty="0">
                <a:solidFill>
                  <a:srgbClr val="FF0000"/>
                </a:solidFill>
                <a:latin typeface="Arial" pitchFamily="34" charset="0"/>
                <a:cs typeface="Arial" pitchFamily="34" charset="0"/>
              </a:rPr>
              <a:t>В. Н. </a:t>
            </a:r>
            <a:r>
              <a:rPr lang="ru-RU" sz="2400" b="1" dirty="0" smtClean="0">
                <a:solidFill>
                  <a:srgbClr val="FF0000"/>
                </a:solidFill>
                <a:latin typeface="Arial" pitchFamily="34" charset="0"/>
                <a:cs typeface="Arial" pitchFamily="34" charset="0"/>
              </a:rPr>
              <a:t>Панарина  – </a:t>
            </a:r>
            <a:r>
              <a:rPr lang="ru-RU" sz="2400" b="1" dirty="0" err="1" smtClean="0">
                <a:solidFill>
                  <a:srgbClr val="FF0000"/>
                </a:solidFill>
                <a:latin typeface="Arial" pitchFamily="34" charset="0"/>
                <a:cs typeface="Arial" pitchFamily="34" charset="0"/>
              </a:rPr>
              <a:t>Краснообск</a:t>
            </a:r>
            <a:r>
              <a:rPr lang="ru-RU" sz="2400" b="1" dirty="0" smtClean="0">
                <a:solidFill>
                  <a:srgbClr val="FF0000"/>
                </a:solidFill>
                <a:latin typeface="Arial" pitchFamily="34" charset="0"/>
                <a:cs typeface="Arial" pitchFamily="34" charset="0"/>
              </a:rPr>
              <a:t>, 2005. – 23 с. </a:t>
            </a:r>
            <a:endParaRPr lang="ru-RU" sz="2400" b="1" dirty="0">
              <a:solidFill>
                <a:srgbClr val="FF0000"/>
              </a:solidFill>
              <a:latin typeface="Arial" pitchFamily="34" charset="0"/>
              <a:cs typeface="Arial" pitchFamily="34" charset="0"/>
            </a:endParaRPr>
          </a:p>
        </p:txBody>
      </p:sp>
      <p:sp>
        <p:nvSpPr>
          <p:cNvPr id="4" name="Объект 3"/>
          <p:cNvSpPr>
            <a:spLocks noGrp="1"/>
          </p:cNvSpPr>
          <p:nvPr>
            <p:ph sz="half" idx="2"/>
          </p:nvPr>
        </p:nvSpPr>
        <p:spPr>
          <a:xfrm>
            <a:off x="4648200" y="1600201"/>
            <a:ext cx="4038600" cy="3773016"/>
          </a:xfrm>
          <a:solidFill>
            <a:schemeClr val="tx2">
              <a:lumMod val="40000"/>
              <a:lumOff val="60000"/>
            </a:schemeClr>
          </a:solidFill>
          <a:effectLst>
            <a:softEdge rad="63500"/>
          </a:effectLst>
        </p:spPr>
        <p:txBody>
          <a:bodyPr/>
          <a:lstStyle/>
          <a:p>
            <a:pPr marL="0" indent="0">
              <a:buNone/>
            </a:pPr>
            <a:r>
              <a:rPr lang="ru-RU" sz="2000" b="1" i="1" dirty="0" smtClean="0">
                <a:solidFill>
                  <a:srgbClr val="FFFF00"/>
                </a:solidFill>
                <a:latin typeface="Arial" pitchFamily="34" charset="0"/>
                <a:cs typeface="Arial" pitchFamily="34" charset="0"/>
              </a:rPr>
              <a:t>    В настоящем справочнике-указателе собраны фамилии Героев Социалистического Труда-жителей Новосибирского района. О каждом из них даны биографические сведения, рассказ о трудовых достижениях, помещена фотография, представлены </a:t>
            </a:r>
            <a:r>
              <a:rPr lang="ru-RU" sz="2000" b="1" i="1" dirty="0">
                <a:solidFill>
                  <a:srgbClr val="FFFF00"/>
                </a:solidFill>
                <a:latin typeface="Arial" pitchFamily="34" charset="0"/>
                <a:cs typeface="Arial" pitchFamily="34" charset="0"/>
              </a:rPr>
              <a:t>воспоминания </a:t>
            </a:r>
            <a:r>
              <a:rPr lang="ru-RU" sz="2000" b="1" i="1" dirty="0" smtClean="0">
                <a:solidFill>
                  <a:srgbClr val="FFFF00"/>
                </a:solidFill>
                <a:latin typeface="Arial" pitchFamily="34" charset="0"/>
                <a:cs typeface="Arial" pitchFamily="34" charset="0"/>
              </a:rPr>
              <a:t>коллег и  родных.</a:t>
            </a:r>
            <a:endParaRPr lang="ru-RU" sz="2000" b="1" i="1" dirty="0">
              <a:solidFill>
                <a:srgbClr val="FFFF00"/>
              </a:solidFill>
              <a:latin typeface="Arial" pitchFamily="34" charset="0"/>
              <a:cs typeface="Arial" pitchFamily="34" charset="0"/>
            </a:endParaRPr>
          </a:p>
        </p:txBody>
      </p:sp>
      <p:pic>
        <p:nvPicPr>
          <p:cNvPr id="3074" name="Picture 2" descr="C:\Documents and Settings\Admin\Рабочий стол\сеть\В. Н\Краснообск 005.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901287" y="1600200"/>
            <a:ext cx="3150425" cy="4525963"/>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22530" name="Picture 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6" y="5661248"/>
            <a:ext cx="78105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5152462"/>
      </p:ext>
    </p:extLst>
  </p:cSld>
  <p:clrMapOvr>
    <a:masterClrMapping/>
  </p:clrMapOvr>
  <mc:AlternateContent xmlns:mc="http://schemas.openxmlformats.org/markup-compatibility/2006" xmlns:p14="http://schemas.microsoft.com/office/powerpoint/2010/main">
    <mc:Choice Requires="p14">
      <p:transition spd="slow" p14:dur="2000" advTm="7136">
        <p14:prism isContent="1"/>
      </p:transition>
    </mc:Choice>
    <mc:Fallback xmlns="">
      <p:transition spd="slow" advTm="7136">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0" y="7054"/>
            <a:ext cx="9129829" cy="6850945"/>
          </a:xfrm>
          <a:prstGeom prst="rect">
            <a:avLst/>
          </a:prstGeom>
        </p:spPr>
      </p:pic>
      <p:sp>
        <p:nvSpPr>
          <p:cNvPr id="2" name="Заголовок 1"/>
          <p:cNvSpPr>
            <a:spLocks noGrp="1"/>
          </p:cNvSpPr>
          <p:nvPr>
            <p:ph type="title"/>
          </p:nvPr>
        </p:nvSpPr>
        <p:spPr/>
        <p:txBody>
          <a:bodyPr/>
          <a:lstStyle/>
          <a:p>
            <a:r>
              <a:rPr lang="ru-RU" sz="2000" b="1" i="1" dirty="0">
                <a:solidFill>
                  <a:srgbClr val="FFFF00"/>
                </a:solidFill>
                <a:latin typeface="Arial" pitchFamily="34" charset="0"/>
                <a:cs typeface="Arial" pitchFamily="34" charset="0"/>
              </a:rPr>
              <a:t>Звезды славы трудовой. Сборник / Сост. Л. Т. Демьяненко</a:t>
            </a:r>
            <a:r>
              <a:rPr lang="ru-RU" sz="2000" b="1" i="1" dirty="0" smtClean="0">
                <a:solidFill>
                  <a:srgbClr val="FFFF00"/>
                </a:solidFill>
                <a:latin typeface="Arial" pitchFamily="34" charset="0"/>
                <a:cs typeface="Arial" pitchFamily="34" charset="0"/>
              </a:rPr>
              <a:t>,</a:t>
            </a:r>
            <a:br>
              <a:rPr lang="ru-RU" sz="2000" b="1" i="1" dirty="0" smtClean="0">
                <a:solidFill>
                  <a:srgbClr val="FFFF00"/>
                </a:solidFill>
                <a:latin typeface="Arial" pitchFamily="34" charset="0"/>
                <a:cs typeface="Arial" pitchFamily="34" charset="0"/>
              </a:rPr>
            </a:br>
            <a:r>
              <a:rPr lang="ru-RU" sz="2000" b="1" i="1" dirty="0" smtClean="0">
                <a:solidFill>
                  <a:srgbClr val="FFFF00"/>
                </a:solidFill>
                <a:latin typeface="Arial" pitchFamily="34" charset="0"/>
                <a:cs typeface="Arial" pitchFamily="34" charset="0"/>
              </a:rPr>
              <a:t> </a:t>
            </a:r>
            <a:r>
              <a:rPr lang="ru-RU" sz="2000" b="1" i="1" dirty="0">
                <a:solidFill>
                  <a:srgbClr val="FFFF00"/>
                </a:solidFill>
                <a:latin typeface="Arial" pitchFamily="34" charset="0"/>
                <a:cs typeface="Arial" pitchFamily="34" charset="0"/>
              </a:rPr>
              <a:t>И. П. Иконникова. – Новосибирск: Новосибирское </a:t>
            </a:r>
            <a:r>
              <a:rPr lang="ru-RU" sz="2000" b="1" i="1" dirty="0" smtClean="0">
                <a:solidFill>
                  <a:srgbClr val="FFFF00"/>
                </a:solidFill>
                <a:latin typeface="Arial" pitchFamily="34" charset="0"/>
                <a:cs typeface="Arial" pitchFamily="34" charset="0"/>
              </a:rPr>
              <a:t>книжное изд-во</a:t>
            </a:r>
            <a:r>
              <a:rPr lang="ru-RU" sz="2000" b="1" i="1" dirty="0">
                <a:solidFill>
                  <a:srgbClr val="FFFF00"/>
                </a:solidFill>
                <a:latin typeface="Arial" pitchFamily="34" charset="0"/>
                <a:cs typeface="Arial" pitchFamily="34" charset="0"/>
              </a:rPr>
              <a:t>, 1988. – 112 с.</a:t>
            </a:r>
            <a:endParaRPr lang="ru-RU" sz="2000" i="1" dirty="0">
              <a:solidFill>
                <a:srgbClr val="FFFF00"/>
              </a:solidFill>
              <a:latin typeface="Arial" pitchFamily="34" charset="0"/>
              <a:cs typeface="Arial" pitchFamily="34" charset="0"/>
            </a:endParaRPr>
          </a:p>
        </p:txBody>
      </p:sp>
      <p:sp>
        <p:nvSpPr>
          <p:cNvPr id="4" name="Объект 3"/>
          <p:cNvSpPr>
            <a:spLocks noGrp="1"/>
          </p:cNvSpPr>
          <p:nvPr>
            <p:ph sz="half" idx="2"/>
          </p:nvPr>
        </p:nvSpPr>
        <p:spPr>
          <a:xfrm>
            <a:off x="3851920" y="1628800"/>
            <a:ext cx="5040560" cy="2753148"/>
          </a:xfrm>
        </p:spPr>
        <p:txBody>
          <a:bodyPr/>
          <a:lstStyle/>
          <a:p>
            <a:pPr marL="0" indent="0">
              <a:buNone/>
            </a:pPr>
            <a:r>
              <a:rPr lang="ru-RU" sz="2400" b="1" i="1" smtClean="0">
                <a:solidFill>
                  <a:srgbClr val="FFFF00"/>
                </a:solidFill>
                <a:latin typeface="Arial" pitchFamily="34" charset="0"/>
                <a:cs typeface="Arial" pitchFamily="34" charset="0"/>
              </a:rPr>
              <a:t>    Сборник </a:t>
            </a:r>
            <a:r>
              <a:rPr lang="ru-RU" sz="2400" b="1" i="1" dirty="0">
                <a:solidFill>
                  <a:srgbClr val="FFFF00"/>
                </a:solidFill>
                <a:latin typeface="Arial" pitchFamily="34" charset="0"/>
                <a:cs typeface="Arial" pitchFamily="34" charset="0"/>
              </a:rPr>
              <a:t>посвящен новосибирцам – Героям Социалистического труда, </a:t>
            </a:r>
            <a:r>
              <a:rPr lang="ru-RU" sz="2400" b="1" i="1" dirty="0" smtClean="0">
                <a:solidFill>
                  <a:srgbClr val="FFFF00"/>
                </a:solidFill>
                <a:latin typeface="Arial" pitchFamily="34" charset="0"/>
                <a:cs typeface="Arial" pitchFamily="34" charset="0"/>
              </a:rPr>
              <a:t>удостоенным </a:t>
            </a:r>
            <a:r>
              <a:rPr lang="ru-RU" sz="2400" b="1" i="1" dirty="0">
                <a:solidFill>
                  <a:srgbClr val="FFFF00"/>
                </a:solidFill>
                <a:latin typeface="Arial" pitchFamily="34" charset="0"/>
                <a:cs typeface="Arial" pitchFamily="34" charset="0"/>
              </a:rPr>
              <a:t>этого звания за высокие достижения в сельском хозяйстве</a:t>
            </a:r>
            <a:endParaRPr lang="ru-RU" sz="2400" b="1" dirty="0">
              <a:solidFill>
                <a:srgbClr val="FFFF00"/>
              </a:solidFill>
              <a:latin typeface="Arial" pitchFamily="34" charset="0"/>
              <a:cs typeface="Arial" pitchFamily="34" charset="0"/>
            </a:endParaRPr>
          </a:p>
        </p:txBody>
      </p:sp>
      <p:pic>
        <p:nvPicPr>
          <p:cNvPr id="5" name="Объект 4" descr="C:\Documents and Settings\1\Рабочий стол\с чего начинается Родина\Краснообск 004.jpg"/>
          <p:cNvPicPr>
            <a:picLocks noGrp="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1010170" y="1600200"/>
            <a:ext cx="2932660" cy="4525963"/>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23554" name="Picture 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1475" y="5445224"/>
            <a:ext cx="78105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1336004"/>
      </p:ext>
    </p:extLst>
  </p:cSld>
  <p:clrMapOvr>
    <a:masterClrMapping/>
  </p:clrMapOvr>
  <mc:AlternateContent xmlns:mc="http://schemas.openxmlformats.org/markup-compatibility/2006" xmlns:p14="http://schemas.microsoft.com/office/powerpoint/2010/main">
    <mc:Choice Requires="p14">
      <p:transition spd="slow" p14:dur="2000" advTm="10780">
        <p14:prism isContent="1"/>
      </p:transition>
    </mc:Choice>
    <mc:Fallback xmlns="">
      <p:transition spd="slow" advTm="1078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99" y="-387424"/>
            <a:ext cx="9144000" cy="7245424"/>
          </a:xfrm>
          <a:prstGeom prst="rect">
            <a:avLst/>
          </a:prstGeom>
        </p:spPr>
      </p:pic>
      <p:sp>
        <p:nvSpPr>
          <p:cNvPr id="4" name="Заголовок 3"/>
          <p:cNvSpPr>
            <a:spLocks noGrp="1"/>
          </p:cNvSpPr>
          <p:nvPr>
            <p:ph type="title"/>
          </p:nvPr>
        </p:nvSpPr>
        <p:spPr>
          <a:xfrm>
            <a:off x="179512" y="274638"/>
            <a:ext cx="4824536" cy="1642194"/>
          </a:xfrm>
        </p:spPr>
        <p:txBody>
          <a:bodyPr>
            <a:normAutofit/>
          </a:bodyPr>
          <a:lstStyle/>
          <a:p>
            <a:r>
              <a:rPr lang="ru-RU" sz="1600" dirty="0">
                <a:latin typeface="Arial" pitchFamily="34" charset="0"/>
                <a:cs typeface="Arial" pitchFamily="34" charset="0"/>
              </a:rPr>
              <a:t>. </a:t>
            </a:r>
            <a:r>
              <a:rPr lang="ru-RU" sz="1600" b="1" dirty="0">
                <a:solidFill>
                  <a:srgbClr val="FF0000"/>
                </a:solidFill>
                <a:latin typeface="Arial" pitchFamily="34" charset="0"/>
                <a:cs typeface="Arial" pitchFamily="34" charset="0"/>
              </a:rPr>
              <a:t>Земляки. 70 лет Новосибирской </a:t>
            </a:r>
            <a:r>
              <a:rPr lang="ru-RU" sz="1600" b="1" dirty="0" smtClean="0">
                <a:solidFill>
                  <a:srgbClr val="FF0000"/>
                </a:solidFill>
                <a:latin typeface="Arial" pitchFamily="34" charset="0"/>
                <a:cs typeface="Arial" pitchFamily="34" charset="0"/>
              </a:rPr>
              <a:t>области / Ассоциация </a:t>
            </a:r>
            <a:r>
              <a:rPr lang="ru-RU" sz="1600" b="1" dirty="0">
                <a:solidFill>
                  <a:srgbClr val="FF0000"/>
                </a:solidFill>
                <a:latin typeface="Arial" pitchFamily="34" charset="0"/>
                <a:cs typeface="Arial" pitchFamily="34" charset="0"/>
              </a:rPr>
              <a:t>землячеств Новосибирской обл. – Новосибирск: Масс – Медиа – Центр, 2007. </a:t>
            </a:r>
            <a:r>
              <a:rPr lang="ru-RU" sz="1600" b="1" dirty="0" smtClean="0">
                <a:solidFill>
                  <a:srgbClr val="FF0000"/>
                </a:solidFill>
                <a:latin typeface="Arial" pitchFamily="34" charset="0"/>
                <a:cs typeface="Arial" pitchFamily="34" charset="0"/>
              </a:rPr>
              <a:t>– с.220 -222</a:t>
            </a:r>
            <a:endParaRPr lang="ru-RU" sz="1600" b="1" dirty="0">
              <a:solidFill>
                <a:srgbClr val="FF0000"/>
              </a:solidFill>
              <a:latin typeface="Arial" pitchFamily="34" charset="0"/>
              <a:cs typeface="Arial" pitchFamily="34" charset="0"/>
            </a:endParaRPr>
          </a:p>
        </p:txBody>
      </p:sp>
      <p:sp>
        <p:nvSpPr>
          <p:cNvPr id="6" name="Объект 5"/>
          <p:cNvSpPr>
            <a:spLocks noGrp="1"/>
          </p:cNvSpPr>
          <p:nvPr>
            <p:ph sz="half" idx="2"/>
          </p:nvPr>
        </p:nvSpPr>
        <p:spPr>
          <a:xfrm>
            <a:off x="179512" y="2132856"/>
            <a:ext cx="5067672" cy="2908920"/>
          </a:xfrm>
        </p:spPr>
        <p:txBody>
          <a:bodyPr>
            <a:normAutofit/>
          </a:bodyPr>
          <a:lstStyle/>
          <a:p>
            <a:pPr marL="0" indent="0">
              <a:buNone/>
            </a:pPr>
            <a:r>
              <a:rPr lang="ru-RU" sz="1600" b="1" i="1" dirty="0" smtClean="0">
                <a:solidFill>
                  <a:srgbClr val="FFFF00"/>
                </a:solidFill>
                <a:latin typeface="Arial" pitchFamily="34" charset="0"/>
                <a:cs typeface="Arial" pitchFamily="34" charset="0"/>
              </a:rPr>
              <a:t>    Среди </a:t>
            </a:r>
            <a:r>
              <a:rPr lang="ru-RU" sz="1600" b="1" i="1" dirty="0">
                <a:solidFill>
                  <a:srgbClr val="FFFF00"/>
                </a:solidFill>
                <a:latin typeface="Arial" pitchFamily="34" charset="0"/>
                <a:cs typeface="Arial" pitchFamily="34" charset="0"/>
              </a:rPr>
              <a:t>работников сельского хозяйства немало таких, которых отличают особый патриотизм, самоотверженность, самобытность и уникальная любовь к земле и людям, работающим на ней. </a:t>
            </a:r>
            <a:r>
              <a:rPr lang="ru-RU" sz="1600" b="1" i="1" dirty="0" smtClean="0">
                <a:solidFill>
                  <a:srgbClr val="FFFF00"/>
                </a:solidFill>
                <a:latin typeface="Arial" pitchFamily="34" charset="0"/>
                <a:cs typeface="Arial" pitchFamily="34" charset="0"/>
              </a:rPr>
              <a:t> О  них эта книга.</a:t>
            </a:r>
            <a:endParaRPr lang="ru-RU" sz="1600" b="1" i="1" dirty="0">
              <a:solidFill>
                <a:srgbClr val="FFFF00"/>
              </a:solidFill>
              <a:latin typeface="Arial" pitchFamily="34" charset="0"/>
              <a:cs typeface="Arial" pitchFamily="34" charset="0"/>
            </a:endParaRPr>
          </a:p>
        </p:txBody>
      </p:sp>
      <p:pic>
        <p:nvPicPr>
          <p:cNvPr id="2050" name="Picture 2" descr="C:\Documents and Settings\1\Рабочий стол\ВАЛЯ\для вали ГКниги о Героях\Краснообск 003.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994954"/>
            <a:ext cx="3454400" cy="4724400"/>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a:bevelB/>
          </a:sp3d>
          <a:extLst>
            <a:ext uri="{909E8E84-426E-40DD-AFC4-6F175D3DCCD1}">
              <a14:hiddenFill xmlns:a14="http://schemas.microsoft.com/office/drawing/2010/main">
                <a:solidFill>
                  <a:srgbClr val="FFFFFF"/>
                </a:solidFill>
              </a14:hiddenFill>
            </a:ext>
          </a:extLst>
        </p:spPr>
      </p:pic>
      <p:pic>
        <p:nvPicPr>
          <p:cNvPr id="24578" name="Picture 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5301208"/>
            <a:ext cx="78105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4171265"/>
      </p:ext>
    </p:extLst>
  </p:cSld>
  <p:clrMapOvr>
    <a:masterClrMapping/>
  </p:clrMapOvr>
  <mc:AlternateContent xmlns:mc="http://schemas.openxmlformats.org/markup-compatibility/2006" xmlns:p14="http://schemas.microsoft.com/office/powerpoint/2010/main">
    <mc:Choice Requires="p14">
      <p:transition spd="slow" p14:dur="2000" advTm="9553">
        <p14:prism isContent="1"/>
      </p:transition>
    </mc:Choice>
    <mc:Fallback xmlns="">
      <p:transition spd="slow" advTm="9553">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Горизонтальный свиток 2"/>
          <p:cNvSpPr/>
          <p:nvPr/>
        </p:nvSpPr>
        <p:spPr>
          <a:xfrm>
            <a:off x="827584" y="1089936"/>
            <a:ext cx="5184576" cy="1291248"/>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dirty="0" smtClean="0">
                <a:solidFill>
                  <a:prstClr val="black"/>
                </a:solidFill>
              </a:rPr>
              <a:t>      </a:t>
            </a:r>
            <a:r>
              <a:rPr lang="ru-RU" dirty="0" smtClean="0">
                <a:solidFill>
                  <a:prstClr val="black"/>
                </a:solidFill>
                <a:hlinkClick r:id="rId2" action="ppaction://hlinksldjump"/>
              </a:rPr>
              <a:t>Аграрная </a:t>
            </a:r>
            <a:r>
              <a:rPr lang="ru-RU" dirty="0">
                <a:solidFill>
                  <a:prstClr val="black"/>
                </a:solidFill>
                <a:hlinkClick r:id="rId2" action="ppaction://hlinksldjump"/>
              </a:rPr>
              <a:t>наука Сибири/ Рос. акад. С.-х. наук. </a:t>
            </a:r>
            <a:r>
              <a:rPr lang="ru-RU" dirty="0" err="1">
                <a:solidFill>
                  <a:prstClr val="black"/>
                </a:solidFill>
                <a:hlinkClick r:id="rId2" action="ppaction://hlinksldjump"/>
              </a:rPr>
              <a:t>Сиб.региональное</a:t>
            </a:r>
            <a:r>
              <a:rPr lang="ru-RU" dirty="0">
                <a:solidFill>
                  <a:prstClr val="black"/>
                </a:solidFill>
                <a:hlinkClick r:id="rId2" action="ppaction://hlinksldjump"/>
              </a:rPr>
              <a:t> отделение. – Новосибирск, 2010. – 875 с. </a:t>
            </a:r>
            <a:endParaRPr lang="ru-RU" dirty="0">
              <a:solidFill>
                <a:prstClr val="black"/>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2381184"/>
            <a:ext cx="5207000" cy="136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96" y="3566490"/>
            <a:ext cx="5612481" cy="1770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3265437" y="2603276"/>
            <a:ext cx="5056708" cy="923330"/>
          </a:xfrm>
          <a:prstGeom prst="rect">
            <a:avLst/>
          </a:prstGeom>
        </p:spPr>
        <p:txBody>
          <a:bodyPr wrap="square">
            <a:spAutoFit/>
          </a:bodyPr>
          <a:lstStyle/>
          <a:p>
            <a:pPr lvl="0"/>
            <a:r>
              <a:rPr lang="ru-RU" dirty="0" smtClean="0">
                <a:solidFill>
                  <a:prstClr val="black"/>
                </a:solidFill>
              </a:rPr>
              <a:t>     </a:t>
            </a:r>
            <a:r>
              <a:rPr lang="ru-RU" dirty="0" smtClean="0">
                <a:solidFill>
                  <a:prstClr val="black"/>
                </a:solidFill>
                <a:hlinkClick r:id="rId4" action="ppaction://hlinksldjump"/>
              </a:rPr>
              <a:t>Герои </a:t>
            </a:r>
            <a:r>
              <a:rPr lang="ru-RU" dirty="0">
                <a:solidFill>
                  <a:prstClr val="black"/>
                </a:solidFill>
                <a:hlinkClick r:id="rId4" action="ppaction://hlinksldjump"/>
              </a:rPr>
              <a:t>Социалистического труда:</a:t>
            </a:r>
            <a:br>
              <a:rPr lang="ru-RU" dirty="0">
                <a:solidFill>
                  <a:prstClr val="black"/>
                </a:solidFill>
                <a:hlinkClick r:id="rId4" action="ppaction://hlinksldjump"/>
              </a:rPr>
            </a:br>
            <a:r>
              <a:rPr lang="ru-RU" dirty="0">
                <a:solidFill>
                  <a:prstClr val="black"/>
                </a:solidFill>
                <a:hlinkClick r:id="rId4" action="ppaction://hlinksldjump"/>
              </a:rPr>
              <a:t>справочник-указатель/сост. В. Н. Панарина  – </a:t>
            </a:r>
            <a:r>
              <a:rPr lang="ru-RU" dirty="0" err="1">
                <a:solidFill>
                  <a:prstClr val="black"/>
                </a:solidFill>
                <a:hlinkClick r:id="rId4" action="ppaction://hlinksldjump"/>
              </a:rPr>
              <a:t>Краснообск</a:t>
            </a:r>
            <a:r>
              <a:rPr lang="ru-RU" dirty="0">
                <a:solidFill>
                  <a:prstClr val="black"/>
                </a:solidFill>
                <a:hlinkClick r:id="rId4" action="ppaction://hlinksldjump"/>
              </a:rPr>
              <a:t>, 2005. – </a:t>
            </a:r>
            <a:r>
              <a:rPr lang="ru-RU" dirty="0" smtClean="0">
                <a:solidFill>
                  <a:prstClr val="black"/>
                </a:solidFill>
                <a:hlinkClick r:id="rId4" action="ppaction://hlinksldjump"/>
              </a:rPr>
              <a:t>23 </a:t>
            </a:r>
            <a:r>
              <a:rPr lang="ru-RU" dirty="0">
                <a:solidFill>
                  <a:prstClr val="black"/>
                </a:solidFill>
                <a:hlinkClick r:id="rId4" action="ppaction://hlinksldjump"/>
              </a:rPr>
              <a:t>с. </a:t>
            </a:r>
            <a:endParaRPr lang="ru-RU" dirty="0">
              <a:solidFill>
                <a:prstClr val="black"/>
              </a:solidFill>
            </a:endParaRPr>
          </a:p>
        </p:txBody>
      </p:sp>
      <p:sp>
        <p:nvSpPr>
          <p:cNvPr id="9" name="Прямоугольник 8"/>
          <p:cNvSpPr/>
          <p:nvPr/>
        </p:nvSpPr>
        <p:spPr>
          <a:xfrm>
            <a:off x="622772" y="3851815"/>
            <a:ext cx="5112568" cy="1200329"/>
          </a:xfrm>
          <a:prstGeom prst="rect">
            <a:avLst/>
          </a:prstGeom>
        </p:spPr>
        <p:txBody>
          <a:bodyPr wrap="square">
            <a:spAutoFit/>
          </a:bodyPr>
          <a:lstStyle/>
          <a:p>
            <a:r>
              <a:rPr lang="ru-RU" dirty="0" smtClean="0">
                <a:hlinkClick r:id="rId5" action="ppaction://hlinksldjump"/>
              </a:rPr>
              <a:t>         Донченко </a:t>
            </a:r>
            <a:r>
              <a:rPr lang="ru-RU" dirty="0">
                <a:hlinkClick r:id="rId5" action="ppaction://hlinksldjump"/>
              </a:rPr>
              <a:t>Александр Семёнович: Биобиблиографический указатель</a:t>
            </a:r>
          </a:p>
          <a:p>
            <a:r>
              <a:rPr lang="ru-RU" dirty="0">
                <a:hlinkClick r:id="rId5" action="ppaction://hlinksldjump"/>
              </a:rPr>
              <a:t>/Рос. акад. с.- х. наук.  </a:t>
            </a:r>
            <a:r>
              <a:rPr lang="ru-RU" dirty="0" err="1">
                <a:hlinkClick r:id="rId5" action="ppaction://hlinksldjump"/>
              </a:rPr>
              <a:t>Сиб</a:t>
            </a:r>
            <a:r>
              <a:rPr lang="ru-RU" dirty="0">
                <a:hlinkClick r:id="rId5" action="ppaction://hlinksldjump"/>
              </a:rPr>
              <a:t>.  </a:t>
            </a:r>
            <a:r>
              <a:rPr lang="ru-RU" dirty="0" err="1">
                <a:hlinkClick r:id="rId5" action="ppaction://hlinksldjump"/>
              </a:rPr>
              <a:t>отд-ние</a:t>
            </a:r>
            <a:r>
              <a:rPr lang="ru-RU" dirty="0">
                <a:hlinkClick r:id="rId5" action="ppaction://hlinksldjump"/>
              </a:rPr>
              <a:t>, Центр. </a:t>
            </a:r>
            <a:r>
              <a:rPr lang="ru-RU" dirty="0" smtClean="0">
                <a:hlinkClick r:id="rId5" action="ppaction://hlinksldjump"/>
              </a:rPr>
              <a:t>науч</a:t>
            </a:r>
            <a:r>
              <a:rPr lang="ru-RU" dirty="0">
                <a:hlinkClick r:id="rId5" action="ppaction://hlinksldjump"/>
              </a:rPr>
              <a:t>. </a:t>
            </a:r>
            <a:endParaRPr lang="ru-RU" dirty="0" smtClean="0">
              <a:hlinkClick r:id="rId5" action="ppaction://hlinksldjump"/>
            </a:endParaRPr>
          </a:p>
          <a:p>
            <a:r>
              <a:rPr lang="ru-RU" dirty="0" smtClean="0">
                <a:hlinkClick r:id="rId5" action="ppaction://hlinksldjump"/>
              </a:rPr>
              <a:t>с.-</a:t>
            </a:r>
            <a:r>
              <a:rPr lang="ru-RU" dirty="0">
                <a:hlinkClick r:id="rId5" action="ppaction://hlinksldjump"/>
              </a:rPr>
              <a:t>х. б-ка.- Новосибирск, 2009.-184 с.</a:t>
            </a:r>
            <a:endParaRPr lang="ru-RU" dirty="0"/>
          </a:p>
        </p:txBody>
      </p:sp>
      <p:sp>
        <p:nvSpPr>
          <p:cNvPr id="10" name="Прямоугольник 9"/>
          <p:cNvSpPr/>
          <p:nvPr/>
        </p:nvSpPr>
        <p:spPr>
          <a:xfrm>
            <a:off x="1475656" y="188640"/>
            <a:ext cx="6494978" cy="901296"/>
          </a:xfrm>
          <a:prstGeom prst="rect">
            <a:avLst/>
          </a:prstGeom>
          <a:solidFill>
            <a:srgbClr val="FFFF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accent1">
                    <a:lumMod val="50000"/>
                  </a:schemeClr>
                </a:solidFill>
                <a:latin typeface="Arial" pitchFamily="34" charset="0"/>
                <a:cs typeface="Arial" pitchFamily="34" charset="0"/>
              </a:rPr>
              <a:t>Список  рекомендуемой литературы</a:t>
            </a:r>
            <a:endParaRPr lang="ru-RU" sz="2400" dirty="0">
              <a:solidFill>
                <a:schemeClr val="accent1">
                  <a:lumMod val="50000"/>
                </a:schemeClr>
              </a:solidFill>
              <a:latin typeface="Arial" pitchFamily="34" charset="0"/>
              <a:cs typeface="Arial" pitchFamily="34"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672" y="5157192"/>
            <a:ext cx="691356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1908499" y="5157192"/>
            <a:ext cx="6624736" cy="1200329"/>
          </a:xfrm>
          <a:prstGeom prst="rect">
            <a:avLst/>
          </a:prstGeom>
        </p:spPr>
        <p:txBody>
          <a:bodyPr wrap="square">
            <a:spAutoFit/>
          </a:bodyPr>
          <a:lstStyle/>
          <a:p>
            <a:endParaRPr lang="ru-RU" dirty="0" smtClean="0">
              <a:solidFill>
                <a:prstClr val="black"/>
              </a:solidFill>
            </a:endParaRPr>
          </a:p>
          <a:p>
            <a:r>
              <a:rPr lang="ru-RU" dirty="0" smtClean="0">
                <a:solidFill>
                  <a:prstClr val="black"/>
                </a:solidFill>
              </a:rPr>
              <a:t>      </a:t>
            </a:r>
            <a:r>
              <a:rPr lang="ru-RU" dirty="0" smtClean="0">
                <a:solidFill>
                  <a:prstClr val="black"/>
                </a:solidFill>
                <a:hlinkClick r:id="rId7" action="ppaction://hlinksldjump"/>
              </a:rPr>
              <a:t>Звезды </a:t>
            </a:r>
            <a:r>
              <a:rPr lang="ru-RU" dirty="0">
                <a:solidFill>
                  <a:prstClr val="black"/>
                </a:solidFill>
                <a:hlinkClick r:id="rId7" action="ppaction://hlinksldjump"/>
              </a:rPr>
              <a:t>славы трудовой. Сборник / Сост. Л. Т. </a:t>
            </a:r>
            <a:r>
              <a:rPr lang="ru-RU" dirty="0" smtClean="0">
                <a:solidFill>
                  <a:prstClr val="black"/>
                </a:solidFill>
                <a:hlinkClick r:id="rId7" action="ppaction://hlinksldjump"/>
              </a:rPr>
              <a:t>Демьяненко, </a:t>
            </a:r>
          </a:p>
          <a:p>
            <a:r>
              <a:rPr lang="ru-RU" dirty="0" smtClean="0">
                <a:solidFill>
                  <a:prstClr val="black"/>
                </a:solidFill>
                <a:hlinkClick r:id="rId7" action="ppaction://hlinksldjump"/>
              </a:rPr>
              <a:t>И</a:t>
            </a:r>
            <a:r>
              <a:rPr lang="ru-RU" dirty="0">
                <a:solidFill>
                  <a:prstClr val="black"/>
                </a:solidFill>
                <a:hlinkClick r:id="rId7" action="ppaction://hlinksldjump"/>
              </a:rPr>
              <a:t>. П</a:t>
            </a:r>
            <a:r>
              <a:rPr lang="ru-RU" dirty="0" smtClean="0">
                <a:solidFill>
                  <a:prstClr val="black"/>
                </a:solidFill>
                <a:hlinkClick r:id="rId7" action="ppaction://hlinksldjump"/>
              </a:rPr>
              <a:t>., </a:t>
            </a:r>
            <a:r>
              <a:rPr lang="ru-RU" dirty="0">
                <a:solidFill>
                  <a:prstClr val="black"/>
                </a:solidFill>
                <a:hlinkClick r:id="rId7" action="ppaction://hlinksldjump"/>
              </a:rPr>
              <a:t>Иконникова. – Новосибирск: Новосибирское книжное </a:t>
            </a:r>
            <a:endParaRPr lang="ru-RU" dirty="0" smtClean="0">
              <a:solidFill>
                <a:prstClr val="black"/>
              </a:solidFill>
              <a:hlinkClick r:id="rId7" action="ppaction://hlinksldjump"/>
            </a:endParaRPr>
          </a:p>
          <a:p>
            <a:r>
              <a:rPr lang="ru-RU" dirty="0" smtClean="0">
                <a:solidFill>
                  <a:prstClr val="black"/>
                </a:solidFill>
                <a:hlinkClick r:id="rId7" action="ppaction://hlinksldjump"/>
              </a:rPr>
              <a:t>изд-во</a:t>
            </a:r>
            <a:r>
              <a:rPr lang="ru-RU" dirty="0">
                <a:solidFill>
                  <a:prstClr val="black"/>
                </a:solidFill>
                <a:hlinkClick r:id="rId7" action="ppaction://hlinksldjump"/>
              </a:rPr>
              <a:t>, 1988. </a:t>
            </a:r>
            <a:r>
              <a:rPr lang="ru-RU" dirty="0" smtClean="0">
                <a:solidFill>
                  <a:prstClr val="black"/>
                </a:solidFill>
                <a:hlinkClick r:id="rId7" action="ppaction://hlinksldjump"/>
              </a:rPr>
              <a:t>– 112 с.</a:t>
            </a:r>
            <a:endParaRPr lang="ru-RU" dirty="0"/>
          </a:p>
        </p:txBody>
      </p:sp>
    </p:spTree>
    <p:extLst>
      <p:ext uri="{BB962C8B-B14F-4D97-AF65-F5344CB8AC3E}">
        <p14:creationId xmlns:p14="http://schemas.microsoft.com/office/powerpoint/2010/main" val="4223128226"/>
      </p:ext>
    </p:extLst>
  </p:cSld>
  <p:clrMapOvr>
    <a:masterClrMapping/>
  </p:clrMapOvr>
  <mc:AlternateContent xmlns:mc="http://schemas.openxmlformats.org/markup-compatibility/2006" xmlns:p14="http://schemas.microsoft.com/office/powerpoint/2010/main">
    <mc:Choice Requires="p14">
      <p:transition spd="slow" p14:dur="2000" advTm="11999">
        <p14:prism isContent="1"/>
      </p:transition>
    </mc:Choice>
    <mc:Fallback xmlns="">
      <p:transition spd="slow" advTm="11999">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000" y="1386446"/>
            <a:ext cx="5207000"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581" y="220659"/>
            <a:ext cx="5965667"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850" y="2480825"/>
            <a:ext cx="6359128" cy="1285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3230" y="3650008"/>
            <a:ext cx="6710539" cy="1280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768" y="5057735"/>
            <a:ext cx="5207000"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949176" y="359862"/>
            <a:ext cx="5855072" cy="923330"/>
          </a:xfrm>
          <a:prstGeom prst="rect">
            <a:avLst/>
          </a:prstGeom>
        </p:spPr>
        <p:txBody>
          <a:bodyPr wrap="square">
            <a:spAutoFit/>
          </a:bodyPr>
          <a:lstStyle/>
          <a:p>
            <a:r>
              <a:rPr lang="ru-RU" dirty="0" smtClean="0"/>
              <a:t>     </a:t>
            </a:r>
            <a:r>
              <a:rPr lang="ru-RU" dirty="0" smtClean="0">
                <a:hlinkClick r:id="rId4" action="ppaction://hlinksldjump"/>
              </a:rPr>
              <a:t>Земляки</a:t>
            </a:r>
            <a:r>
              <a:rPr lang="ru-RU" dirty="0">
                <a:hlinkClick r:id="rId4" action="ppaction://hlinksldjump"/>
              </a:rPr>
              <a:t>. 70 лет Новосибирской области / Ассоциация землячеств Новосибирской обл. – Новосибирск: Масс – Медиа – Центр, 2007. – </a:t>
            </a:r>
            <a:r>
              <a:rPr lang="ru-RU" dirty="0" smtClean="0">
                <a:hlinkClick r:id="rId4" action="ppaction://hlinksldjump"/>
              </a:rPr>
              <a:t> с.220 </a:t>
            </a:r>
            <a:r>
              <a:rPr lang="ru-RU" dirty="0">
                <a:hlinkClick r:id="rId4" action="ppaction://hlinksldjump"/>
              </a:rPr>
              <a:t>-222</a:t>
            </a:r>
            <a:endParaRPr lang="ru-RU" dirty="0"/>
          </a:p>
        </p:txBody>
      </p:sp>
      <p:sp>
        <p:nvSpPr>
          <p:cNvPr id="4" name="TextBox 3"/>
          <p:cNvSpPr txBox="1"/>
          <p:nvPr/>
        </p:nvSpPr>
        <p:spPr>
          <a:xfrm>
            <a:off x="2855020" y="1664148"/>
            <a:ext cx="4846960" cy="646331"/>
          </a:xfrm>
          <a:prstGeom prst="rect">
            <a:avLst/>
          </a:prstGeom>
          <a:noFill/>
        </p:spPr>
        <p:txBody>
          <a:bodyPr wrap="square" rtlCol="0">
            <a:spAutoFit/>
          </a:bodyPr>
          <a:lstStyle/>
          <a:p>
            <a:r>
              <a:rPr lang="ru-RU" dirty="0" smtClean="0">
                <a:hlinkClick r:id="rId5" action="ppaction://hlinksldjump"/>
              </a:rPr>
              <a:t>    Лыков</a:t>
            </a:r>
            <a:r>
              <a:rPr lang="ru-RU" dirty="0">
                <a:hlinkClick r:id="rId5" action="ppaction://hlinksldjump"/>
              </a:rPr>
              <a:t>, А. М. След на Земле / А. М. Лыков – Новосибирск, 2004. – 754 с.: </a:t>
            </a:r>
            <a:r>
              <a:rPr lang="ru-RU" dirty="0" smtClean="0">
                <a:hlinkClick r:id="rId5" action="ppaction://hlinksldjump"/>
              </a:rPr>
              <a:t>ил.</a:t>
            </a:r>
            <a:endParaRPr lang="ru-RU" dirty="0"/>
          </a:p>
        </p:txBody>
      </p:sp>
      <p:sp>
        <p:nvSpPr>
          <p:cNvPr id="5" name="Прямоугольник 4"/>
          <p:cNvSpPr/>
          <p:nvPr/>
        </p:nvSpPr>
        <p:spPr>
          <a:xfrm>
            <a:off x="856036" y="2662068"/>
            <a:ext cx="6095888" cy="923330"/>
          </a:xfrm>
          <a:prstGeom prst="rect">
            <a:avLst/>
          </a:prstGeom>
        </p:spPr>
        <p:txBody>
          <a:bodyPr wrap="square">
            <a:spAutoFit/>
          </a:bodyPr>
          <a:lstStyle/>
          <a:p>
            <a:r>
              <a:rPr lang="ru-RU" dirty="0">
                <a:hlinkClick r:id="rId6" action="ppaction://hlinksldjump"/>
              </a:rPr>
              <a:t> </a:t>
            </a:r>
            <a:r>
              <a:rPr lang="ru-RU" dirty="0" smtClean="0">
                <a:hlinkClick r:id="rId6" action="ppaction://hlinksldjump"/>
              </a:rPr>
              <a:t>    Новосибирский </a:t>
            </a:r>
            <a:r>
              <a:rPr lang="ru-RU" dirty="0">
                <a:hlinkClick r:id="rId6" action="ppaction://hlinksldjump"/>
              </a:rPr>
              <a:t>район (1939 – 2009): Проспект/ Администрация Новосибирского района Новосибирской области. – Новосибирск: «ЦЭРИС», 2009. - 114 с.</a:t>
            </a:r>
            <a:endParaRPr lang="ru-RU" dirty="0"/>
          </a:p>
        </p:txBody>
      </p:sp>
      <p:sp>
        <p:nvSpPr>
          <p:cNvPr id="6" name="Прямоугольник 5"/>
          <p:cNvSpPr/>
          <p:nvPr/>
        </p:nvSpPr>
        <p:spPr>
          <a:xfrm>
            <a:off x="2145613" y="3828758"/>
            <a:ext cx="6417096" cy="923330"/>
          </a:xfrm>
          <a:prstGeom prst="rect">
            <a:avLst/>
          </a:prstGeom>
        </p:spPr>
        <p:txBody>
          <a:bodyPr wrap="square">
            <a:spAutoFit/>
          </a:bodyPr>
          <a:lstStyle/>
          <a:p>
            <a:r>
              <a:rPr lang="ru-RU" dirty="0" smtClean="0">
                <a:hlinkClick r:id="rId7" action="ppaction://hlinksldjump"/>
              </a:rPr>
              <a:t>         Пётр </a:t>
            </a:r>
            <a:r>
              <a:rPr lang="ru-RU" dirty="0">
                <a:hlinkClick r:id="rId7" action="ppaction://hlinksldjump"/>
              </a:rPr>
              <a:t>Лазаревич Гончаров:</a:t>
            </a:r>
          </a:p>
          <a:p>
            <a:r>
              <a:rPr lang="ru-RU" dirty="0">
                <a:hlinkClick r:id="rId7" action="ppaction://hlinksldjump"/>
              </a:rPr>
              <a:t> биобиблиографический  указатель/ Рос. акад. с.-х. наук .</a:t>
            </a:r>
            <a:r>
              <a:rPr lang="ru-RU" dirty="0" err="1">
                <a:hlinkClick r:id="rId7" action="ppaction://hlinksldjump"/>
              </a:rPr>
              <a:t>Сиб</a:t>
            </a:r>
            <a:r>
              <a:rPr lang="ru-RU" dirty="0">
                <a:hlinkClick r:id="rId7" action="ppaction://hlinksldjump"/>
              </a:rPr>
              <a:t>. </a:t>
            </a:r>
            <a:r>
              <a:rPr lang="ru-RU" dirty="0" err="1">
                <a:hlinkClick r:id="rId7" action="ppaction://hlinksldjump"/>
              </a:rPr>
              <a:t>отд</a:t>
            </a:r>
            <a:r>
              <a:rPr lang="ru-RU" dirty="0">
                <a:hlinkClick r:id="rId7" action="ppaction://hlinksldjump"/>
              </a:rPr>
              <a:t> – </a:t>
            </a:r>
            <a:r>
              <a:rPr lang="ru-RU" dirty="0" err="1">
                <a:hlinkClick r:id="rId7" action="ppaction://hlinksldjump"/>
              </a:rPr>
              <a:t>ние</a:t>
            </a:r>
            <a:r>
              <a:rPr lang="ru-RU" dirty="0">
                <a:hlinkClick r:id="rId7" action="ppaction://hlinksldjump"/>
              </a:rPr>
              <a:t>, </a:t>
            </a:r>
            <a:r>
              <a:rPr lang="ru-RU" dirty="0" err="1">
                <a:hlinkClick r:id="rId7" action="ppaction://hlinksldjump"/>
              </a:rPr>
              <a:t>Цетр</a:t>
            </a:r>
            <a:r>
              <a:rPr lang="ru-RU" dirty="0">
                <a:hlinkClick r:id="rId7" action="ppaction://hlinksldjump"/>
              </a:rPr>
              <a:t>. </a:t>
            </a:r>
            <a:r>
              <a:rPr lang="ru-RU" dirty="0" smtClean="0">
                <a:hlinkClick r:id="rId7" action="ppaction://hlinksldjump"/>
              </a:rPr>
              <a:t>науч</a:t>
            </a:r>
            <a:r>
              <a:rPr lang="ru-RU" dirty="0">
                <a:hlinkClick r:id="rId7" action="ppaction://hlinksldjump"/>
              </a:rPr>
              <a:t>. с.-х. б-ка. – Новосибирск, 2009. – 135 с. </a:t>
            </a:r>
            <a:endParaRPr lang="ru-RU" dirty="0"/>
          </a:p>
        </p:txBody>
      </p:sp>
      <p:sp>
        <p:nvSpPr>
          <p:cNvPr id="7" name="Прямоугольник 6"/>
          <p:cNvSpPr/>
          <p:nvPr/>
        </p:nvSpPr>
        <p:spPr>
          <a:xfrm>
            <a:off x="972550" y="5335437"/>
            <a:ext cx="4948478" cy="646331"/>
          </a:xfrm>
          <a:prstGeom prst="rect">
            <a:avLst/>
          </a:prstGeom>
        </p:spPr>
        <p:txBody>
          <a:bodyPr wrap="square">
            <a:spAutoFit/>
          </a:bodyPr>
          <a:lstStyle/>
          <a:p>
            <a:r>
              <a:rPr lang="ru-RU" dirty="0" smtClean="0">
                <a:hlinkClick r:id="rId8" action="ppaction://hlinksldjump"/>
              </a:rPr>
              <a:t>       Созидатели</a:t>
            </a:r>
            <a:r>
              <a:rPr lang="ru-RU" dirty="0">
                <a:hlinkClick r:id="rId8" action="ppaction://hlinksldjump"/>
              </a:rPr>
              <a:t>. Книга очерков. – Новосибирск: «Клуб меценатов». – 2003. –С</a:t>
            </a:r>
            <a:r>
              <a:rPr lang="ru-RU" dirty="0" smtClean="0">
                <a:hlinkClick r:id="rId8" action="ppaction://hlinksldjump"/>
              </a:rPr>
              <a:t>. 332-338</a:t>
            </a:r>
            <a:endParaRPr lang="ru-RU" dirty="0"/>
          </a:p>
        </p:txBody>
      </p:sp>
    </p:spTree>
    <p:extLst>
      <p:ext uri="{BB962C8B-B14F-4D97-AF65-F5344CB8AC3E}">
        <p14:creationId xmlns:p14="http://schemas.microsoft.com/office/powerpoint/2010/main" val="3824342963"/>
      </p:ext>
    </p:extLst>
  </p:cSld>
  <p:clrMapOvr>
    <a:masterClrMapping/>
  </p:clrMapOvr>
  <mc:AlternateContent xmlns:mc="http://schemas.openxmlformats.org/markup-compatibility/2006" xmlns:p14="http://schemas.microsoft.com/office/powerpoint/2010/main">
    <mc:Choice Requires="p14">
      <p:transition spd="slow" p14:dur="2000" advTm="8986">
        <p14:prism isContent="1"/>
      </p:transition>
    </mc:Choice>
    <mc:Fallback xmlns="">
      <p:transition spd="slow" advTm="8986">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16632"/>
            <a:ext cx="7848872" cy="6408712"/>
          </a:xfrm>
          <a:solidFill>
            <a:srgbClr val="FFFF00"/>
          </a:solidFill>
          <a:effectLst>
            <a:softEdge rad="635000"/>
          </a:effectLst>
        </p:spPr>
        <p:txBody>
          <a:bodyPr>
            <a:normAutofit/>
          </a:bodyPr>
          <a:lstStyle/>
          <a:p>
            <a:pPr algn="ctr"/>
            <a:r>
              <a:rPr lang="ru-RU" sz="1800" dirty="0" smtClean="0">
                <a:solidFill>
                  <a:srgbClr val="002060"/>
                </a:solidFill>
                <a:latin typeface="Arial" pitchFamily="34" charset="0"/>
                <a:cs typeface="Arial" pitchFamily="34" charset="0"/>
              </a:rPr>
              <a:t>Материал подготовлен</a:t>
            </a:r>
            <a:br>
              <a:rPr lang="ru-RU" sz="1800" dirty="0" smtClean="0">
                <a:solidFill>
                  <a:srgbClr val="002060"/>
                </a:solidFill>
                <a:latin typeface="Arial" pitchFamily="34" charset="0"/>
                <a:cs typeface="Arial" pitchFamily="34" charset="0"/>
              </a:rPr>
            </a:br>
            <a:r>
              <a:rPr lang="ru-RU" sz="1800" dirty="0" smtClean="0">
                <a:solidFill>
                  <a:srgbClr val="002060"/>
                </a:solidFill>
                <a:latin typeface="Arial" pitchFamily="34" charset="0"/>
                <a:cs typeface="Arial" pitchFamily="34" charset="0"/>
              </a:rPr>
              <a:t> сотрудниками </a:t>
            </a:r>
            <a:r>
              <a:rPr lang="ru-RU" sz="1800" dirty="0">
                <a:solidFill>
                  <a:srgbClr val="002060"/>
                </a:solidFill>
                <a:latin typeface="Arial" pitchFamily="34" charset="0"/>
                <a:cs typeface="Arial" pitchFamily="34" charset="0"/>
              </a:rPr>
              <a:t/>
            </a:r>
            <a:br>
              <a:rPr lang="ru-RU" sz="1800" dirty="0">
                <a:solidFill>
                  <a:srgbClr val="002060"/>
                </a:solidFill>
                <a:latin typeface="Arial" pitchFamily="34" charset="0"/>
                <a:cs typeface="Arial" pitchFamily="34" charset="0"/>
              </a:rPr>
            </a:br>
            <a:r>
              <a:rPr lang="ru-RU" sz="1800" dirty="0">
                <a:solidFill>
                  <a:srgbClr val="002060"/>
                </a:solidFill>
                <a:latin typeface="Arial" pitchFamily="34" charset="0"/>
                <a:cs typeface="Arial" pitchFamily="34" charset="0"/>
              </a:rPr>
              <a:t>Центральной районной библиотеки </a:t>
            </a:r>
            <a:br>
              <a:rPr lang="ru-RU" sz="1800" dirty="0">
                <a:solidFill>
                  <a:srgbClr val="002060"/>
                </a:solidFill>
                <a:latin typeface="Arial" pitchFamily="34" charset="0"/>
                <a:cs typeface="Arial" pitchFamily="34" charset="0"/>
              </a:rPr>
            </a:br>
            <a:r>
              <a:rPr lang="ru-RU" sz="1800" dirty="0" smtClean="0">
                <a:solidFill>
                  <a:srgbClr val="002060"/>
                </a:solidFill>
                <a:latin typeface="Arial" pitchFamily="34" charset="0"/>
                <a:cs typeface="Arial" pitchFamily="34" charset="0"/>
              </a:rPr>
              <a:t>МКУ </a:t>
            </a:r>
            <a:r>
              <a:rPr lang="ru-RU" sz="1800" dirty="0">
                <a:solidFill>
                  <a:srgbClr val="002060"/>
                </a:solidFill>
                <a:latin typeface="Arial" pitchFamily="34" charset="0"/>
                <a:cs typeface="Arial" pitchFamily="34" charset="0"/>
              </a:rPr>
              <a:t>Новосибирского района</a:t>
            </a:r>
            <a:br>
              <a:rPr lang="ru-RU" sz="1800" dirty="0">
                <a:solidFill>
                  <a:srgbClr val="002060"/>
                </a:solidFill>
                <a:latin typeface="Arial" pitchFamily="34" charset="0"/>
                <a:cs typeface="Arial" pitchFamily="34" charset="0"/>
              </a:rPr>
            </a:br>
            <a:r>
              <a:rPr lang="ru-RU" sz="1800" dirty="0">
                <a:solidFill>
                  <a:srgbClr val="002060"/>
                </a:solidFill>
                <a:latin typeface="Arial" pitchFamily="34" charset="0"/>
                <a:cs typeface="Arial" pitchFamily="34" charset="0"/>
              </a:rPr>
              <a:t> Новосибирской области «ЦБС» </a:t>
            </a:r>
            <a:br>
              <a:rPr lang="ru-RU" sz="1800" dirty="0">
                <a:solidFill>
                  <a:srgbClr val="002060"/>
                </a:solidFill>
                <a:latin typeface="Arial" pitchFamily="34" charset="0"/>
                <a:cs typeface="Arial" pitchFamily="34" charset="0"/>
              </a:rPr>
            </a:br>
            <a:r>
              <a:rPr lang="ru-RU" sz="1800" dirty="0" smtClean="0">
                <a:solidFill>
                  <a:srgbClr val="002060"/>
                </a:solidFill>
                <a:latin typeface="Arial" pitchFamily="34" charset="0"/>
                <a:cs typeface="Arial" pitchFamily="34" charset="0"/>
              </a:rPr>
              <a:t>при содействии Колесникова В. М.,</a:t>
            </a:r>
            <a:br>
              <a:rPr lang="ru-RU" sz="1800" dirty="0" smtClean="0">
                <a:solidFill>
                  <a:srgbClr val="002060"/>
                </a:solidFill>
                <a:latin typeface="Arial" pitchFamily="34" charset="0"/>
                <a:cs typeface="Arial" pitchFamily="34" charset="0"/>
              </a:rPr>
            </a:br>
            <a:r>
              <a:rPr lang="ru-RU" sz="1800" dirty="0" smtClean="0">
                <a:solidFill>
                  <a:srgbClr val="002060"/>
                </a:solidFill>
                <a:latin typeface="Arial" pitchFamily="34" charset="0"/>
                <a:cs typeface="Arial" pitchFamily="34" charset="0"/>
              </a:rPr>
              <a:t>председателя территориальной избирательной комиссии Новосибирского района</a:t>
            </a:r>
            <a:br>
              <a:rPr lang="ru-RU" sz="1800" dirty="0" smtClean="0">
                <a:solidFill>
                  <a:srgbClr val="002060"/>
                </a:solidFill>
                <a:latin typeface="Arial" pitchFamily="34" charset="0"/>
                <a:cs typeface="Arial" pitchFamily="34" charset="0"/>
              </a:rPr>
            </a:br>
            <a:r>
              <a:rPr lang="ru-RU" sz="1800" dirty="0" smtClean="0">
                <a:solidFill>
                  <a:srgbClr val="002060"/>
                </a:solidFill>
                <a:latin typeface="Arial" pitchFamily="34" charset="0"/>
                <a:cs typeface="Arial" pitchFamily="34" charset="0"/>
              </a:rPr>
              <a:t> Новосибирской области</a:t>
            </a:r>
            <a:br>
              <a:rPr lang="ru-RU" sz="1800" dirty="0" smtClean="0">
                <a:solidFill>
                  <a:srgbClr val="002060"/>
                </a:solidFill>
                <a:latin typeface="Arial" pitchFamily="34" charset="0"/>
                <a:cs typeface="Arial" pitchFamily="34" charset="0"/>
              </a:rPr>
            </a:br>
            <a:r>
              <a:rPr lang="ru-RU" sz="1800" dirty="0">
                <a:solidFill>
                  <a:srgbClr val="002060"/>
                </a:solidFill>
                <a:latin typeface="Arial" pitchFamily="34" charset="0"/>
                <a:cs typeface="Arial" pitchFamily="34" charset="0"/>
              </a:rPr>
              <a:t/>
            </a:r>
            <a:br>
              <a:rPr lang="ru-RU" sz="1800" dirty="0">
                <a:solidFill>
                  <a:srgbClr val="002060"/>
                </a:solidFill>
                <a:latin typeface="Arial" pitchFamily="34" charset="0"/>
                <a:cs typeface="Arial" pitchFamily="34" charset="0"/>
              </a:rPr>
            </a:br>
            <a:r>
              <a:rPr lang="ru-RU" sz="1800" dirty="0" smtClean="0">
                <a:solidFill>
                  <a:srgbClr val="002060"/>
                </a:solidFill>
                <a:latin typeface="Arial" pitchFamily="34" charset="0"/>
                <a:cs typeface="Arial" pitchFamily="34" charset="0"/>
              </a:rPr>
              <a:t/>
            </a:r>
            <a:br>
              <a:rPr lang="ru-RU" sz="1800" dirty="0" smtClean="0">
                <a:solidFill>
                  <a:srgbClr val="002060"/>
                </a:solidFill>
                <a:latin typeface="Arial" pitchFamily="34" charset="0"/>
                <a:cs typeface="Arial" pitchFamily="34" charset="0"/>
              </a:rPr>
            </a:br>
            <a:r>
              <a:rPr lang="ru-RU" sz="1800" dirty="0" smtClean="0">
                <a:solidFill>
                  <a:srgbClr val="002060"/>
                </a:solidFill>
                <a:latin typeface="Arial" pitchFamily="34" charset="0"/>
                <a:cs typeface="Arial" pitchFamily="34" charset="0"/>
              </a:rPr>
              <a:t/>
            </a:r>
            <a:br>
              <a:rPr lang="ru-RU" sz="1800" dirty="0" smtClean="0">
                <a:solidFill>
                  <a:srgbClr val="002060"/>
                </a:solidFill>
                <a:latin typeface="Arial" pitchFamily="34" charset="0"/>
                <a:cs typeface="Arial" pitchFamily="34" charset="0"/>
              </a:rPr>
            </a:br>
            <a:r>
              <a:rPr lang="ru-RU" sz="1800" dirty="0" smtClean="0">
                <a:solidFill>
                  <a:srgbClr val="002060"/>
                </a:solidFill>
                <a:latin typeface="Arial" pitchFamily="34" charset="0"/>
                <a:cs typeface="Arial" pitchFamily="34" charset="0"/>
              </a:rPr>
              <a:t>Список </a:t>
            </a:r>
            <a:r>
              <a:rPr lang="ru-RU" sz="1800" dirty="0">
                <a:solidFill>
                  <a:srgbClr val="002060"/>
                </a:solidFill>
                <a:latin typeface="Arial" pitchFamily="34" charset="0"/>
                <a:cs typeface="Arial" pitchFamily="34" charset="0"/>
              </a:rPr>
              <a:t>использованных источников информации:</a:t>
            </a:r>
            <a:br>
              <a:rPr lang="ru-RU" sz="1800" dirty="0">
                <a:solidFill>
                  <a:srgbClr val="002060"/>
                </a:solidFill>
                <a:latin typeface="Arial" pitchFamily="34" charset="0"/>
                <a:cs typeface="Arial" pitchFamily="34" charset="0"/>
              </a:rPr>
            </a:br>
            <a:r>
              <a:rPr lang="ru-RU" sz="1800" dirty="0">
                <a:solidFill>
                  <a:srgbClr val="002060"/>
                </a:solidFill>
                <a:latin typeface="Arial" pitchFamily="34" charset="0"/>
                <a:cs typeface="Arial" pitchFamily="34" charset="0"/>
              </a:rPr>
              <a:t>фонд </a:t>
            </a:r>
            <a:r>
              <a:rPr lang="ru-RU" sz="1800" dirty="0" smtClean="0">
                <a:solidFill>
                  <a:srgbClr val="002060"/>
                </a:solidFill>
                <a:latin typeface="Arial" pitchFamily="34" charset="0"/>
                <a:cs typeface="Arial" pitchFamily="34" charset="0"/>
              </a:rPr>
              <a:t>Центральной </a:t>
            </a:r>
            <a:r>
              <a:rPr lang="ru-RU" sz="1800" dirty="0">
                <a:solidFill>
                  <a:srgbClr val="002060"/>
                </a:solidFill>
                <a:latin typeface="Arial" pitchFamily="34" charset="0"/>
                <a:cs typeface="Arial" pitchFamily="34" charset="0"/>
              </a:rPr>
              <a:t>районной </a:t>
            </a:r>
            <a:r>
              <a:rPr lang="ru-RU" sz="1800" dirty="0" smtClean="0">
                <a:solidFill>
                  <a:srgbClr val="002060"/>
                </a:solidFill>
                <a:latin typeface="Arial" pitchFamily="34" charset="0"/>
                <a:cs typeface="Arial" pitchFamily="34" charset="0"/>
              </a:rPr>
              <a:t>библиотеки,</a:t>
            </a:r>
            <a:br>
              <a:rPr lang="ru-RU" sz="1800" dirty="0" smtClean="0">
                <a:solidFill>
                  <a:srgbClr val="002060"/>
                </a:solidFill>
                <a:latin typeface="Arial" pitchFamily="34" charset="0"/>
                <a:cs typeface="Arial" pitchFamily="34" charset="0"/>
              </a:rPr>
            </a:br>
            <a:r>
              <a:rPr lang="ru-RU" sz="1800" dirty="0" smtClean="0">
                <a:solidFill>
                  <a:srgbClr val="002060"/>
                </a:solidFill>
                <a:latin typeface="Arial" pitchFamily="34" charset="0"/>
                <a:cs typeface="Arial" pitchFamily="34" charset="0"/>
              </a:rPr>
              <a:t>фонд  ЦНСХБ СО РАСХН,</a:t>
            </a:r>
            <a:r>
              <a:rPr lang="ru-RU" sz="1800" dirty="0">
                <a:solidFill>
                  <a:srgbClr val="002060"/>
                </a:solidFill>
                <a:latin typeface="Arial" pitchFamily="34" charset="0"/>
                <a:cs typeface="Arial" pitchFamily="34" charset="0"/>
              </a:rPr>
              <a:t/>
            </a:r>
            <a:br>
              <a:rPr lang="ru-RU" sz="1800" dirty="0">
                <a:solidFill>
                  <a:srgbClr val="002060"/>
                </a:solidFill>
                <a:latin typeface="Arial" pitchFamily="34" charset="0"/>
                <a:cs typeface="Arial" pitchFamily="34" charset="0"/>
              </a:rPr>
            </a:br>
            <a:r>
              <a:rPr lang="ru-RU" sz="1800" dirty="0" smtClean="0">
                <a:solidFill>
                  <a:srgbClr val="002060"/>
                </a:solidFill>
                <a:latin typeface="Arial" pitchFamily="34" charset="0"/>
                <a:cs typeface="Arial" pitchFamily="34" charset="0"/>
              </a:rPr>
              <a:t>архивы  районного Совета депутатов ,</a:t>
            </a:r>
            <a:r>
              <a:rPr lang="ru-RU" sz="1800" dirty="0">
                <a:solidFill>
                  <a:srgbClr val="002060"/>
                </a:solidFill>
                <a:latin typeface="Arial" pitchFamily="34" charset="0"/>
                <a:cs typeface="Arial" pitchFamily="34" charset="0"/>
              </a:rPr>
              <a:t/>
            </a:r>
            <a:br>
              <a:rPr lang="ru-RU" sz="1800" dirty="0">
                <a:solidFill>
                  <a:srgbClr val="002060"/>
                </a:solidFill>
                <a:latin typeface="Arial" pitchFamily="34" charset="0"/>
                <a:cs typeface="Arial" pitchFamily="34" charset="0"/>
              </a:rPr>
            </a:br>
            <a:r>
              <a:rPr lang="ru-RU" sz="1800" dirty="0">
                <a:solidFill>
                  <a:srgbClr val="002060"/>
                </a:solidFill>
                <a:latin typeface="Arial" pitchFamily="34" charset="0"/>
                <a:cs typeface="Arial" pitchFamily="34" charset="0"/>
              </a:rPr>
              <a:t> ресурсы интернета</a:t>
            </a:r>
            <a:br>
              <a:rPr lang="ru-RU" sz="1800" dirty="0">
                <a:solidFill>
                  <a:srgbClr val="002060"/>
                </a:solidFill>
                <a:latin typeface="Arial" pitchFamily="34" charset="0"/>
                <a:cs typeface="Arial" pitchFamily="34" charset="0"/>
              </a:rPr>
            </a:br>
            <a:r>
              <a:rPr lang="ru-RU" sz="1800" dirty="0" smtClean="0">
                <a:solidFill>
                  <a:srgbClr val="002060"/>
                </a:solidFill>
                <a:latin typeface="Arial" pitchFamily="34" charset="0"/>
                <a:cs typeface="Arial" pitchFamily="34" charset="0"/>
              </a:rPr>
              <a:t/>
            </a:r>
            <a:br>
              <a:rPr lang="ru-RU" sz="1800" dirty="0" smtClean="0">
                <a:solidFill>
                  <a:srgbClr val="002060"/>
                </a:solidFill>
                <a:latin typeface="Arial" pitchFamily="34" charset="0"/>
                <a:cs typeface="Arial" pitchFamily="34" charset="0"/>
              </a:rPr>
            </a:br>
            <a:r>
              <a:rPr lang="ru-RU" dirty="0">
                <a:solidFill>
                  <a:srgbClr val="002060"/>
                </a:solidFill>
                <a:latin typeface="Arial" pitchFamily="34" charset="0"/>
                <a:cs typeface="Arial" pitchFamily="34" charset="0"/>
              </a:rPr>
              <a:t/>
            </a:r>
            <a:br>
              <a:rPr lang="ru-RU" dirty="0">
                <a:solidFill>
                  <a:srgbClr val="002060"/>
                </a:solidFill>
                <a:latin typeface="Arial" pitchFamily="34" charset="0"/>
                <a:cs typeface="Arial" pitchFamily="34" charset="0"/>
              </a:rPr>
            </a:br>
            <a:endParaRPr lang="ru-RU" dirty="0">
              <a:solidFill>
                <a:srgbClr val="002060"/>
              </a:solidFill>
              <a:latin typeface="Arial" pitchFamily="34" charset="0"/>
              <a:cs typeface="Arial" pitchFamily="34" charset="0"/>
            </a:endParaRPr>
          </a:p>
        </p:txBody>
      </p:sp>
      <p:pic>
        <p:nvPicPr>
          <p:cNvPr id="1027" name="Picture 3" descr="C:\Users\GalinaN\Pictures\flagnso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16632"/>
            <a:ext cx="2304255" cy="13878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191526"/>
      </p:ext>
    </p:extLst>
  </p:cSld>
  <p:clrMapOvr>
    <a:masterClrMapping/>
  </p:clrMapOvr>
  <mc:AlternateContent xmlns:mc="http://schemas.openxmlformats.org/markup-compatibility/2006" xmlns:p14="http://schemas.microsoft.com/office/powerpoint/2010/main">
    <mc:Choice Requires="p14">
      <p:transition spd="slow" p14:dur="2000" advTm="13721">
        <p14:prism isContent="1"/>
      </p:transition>
    </mc:Choice>
    <mc:Fallback xmlns="">
      <p:transition spd="slow" advTm="13721">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 6"/>
          <p:cNvSpPr>
            <a:spLocks noGrp="1"/>
          </p:cNvSpPr>
          <p:nvPr>
            <p:ph type="body" sz="half" idx="2"/>
          </p:nvPr>
        </p:nvSpPr>
        <p:spPr>
          <a:xfrm>
            <a:off x="683568" y="1026516"/>
            <a:ext cx="3008313" cy="4691063"/>
          </a:xfrm>
          <a:solidFill>
            <a:srgbClr val="FAE1B0"/>
          </a:solidFill>
          <a:ln>
            <a:noFill/>
          </a:ln>
        </p:spPr>
        <p:txBody>
          <a:bodyPr>
            <a:normAutofit lnSpcReduction="10000"/>
          </a:bodyPr>
          <a:lstStyle/>
          <a:p>
            <a:pPr algn="ctr"/>
            <a:r>
              <a:rPr lang="ru-RU" sz="1800" dirty="0" smtClean="0">
                <a:solidFill>
                  <a:srgbClr val="0070C0"/>
                </a:solidFill>
                <a:latin typeface="Arial" pitchFamily="34" charset="0"/>
                <a:cs typeface="Arial" pitchFamily="34" charset="0"/>
              </a:rPr>
              <a:t>     Система </a:t>
            </a:r>
            <a:r>
              <a:rPr lang="ru-RU" sz="1800" dirty="0">
                <a:solidFill>
                  <a:srgbClr val="0070C0"/>
                </a:solidFill>
                <a:latin typeface="Arial" pitchFamily="34" charset="0"/>
                <a:cs typeface="Arial" pitchFamily="34" charset="0"/>
              </a:rPr>
              <a:t>формирования </a:t>
            </a:r>
            <a:r>
              <a:rPr lang="ru-RU" sz="1800" dirty="0" smtClean="0">
                <a:solidFill>
                  <a:srgbClr val="0070C0"/>
                </a:solidFill>
                <a:latin typeface="Arial" pitchFamily="34" charset="0"/>
                <a:cs typeface="Arial" pitchFamily="34" charset="0"/>
              </a:rPr>
              <a:t>представительных и законодательных </a:t>
            </a:r>
            <a:r>
              <a:rPr lang="ru-RU" sz="1800" dirty="0">
                <a:solidFill>
                  <a:srgbClr val="0070C0"/>
                </a:solidFill>
                <a:latin typeface="Arial" pitchFamily="34" charset="0"/>
                <a:cs typeface="Arial" pitchFamily="34" charset="0"/>
              </a:rPr>
              <a:t>органов была построена таким образом, чтобы в Советы попадали очень достойные люди. Таков </a:t>
            </a:r>
            <a:r>
              <a:rPr lang="ru-RU" sz="1800" dirty="0" smtClean="0">
                <a:solidFill>
                  <a:srgbClr val="0070C0"/>
                </a:solidFill>
                <a:latin typeface="Arial" pitchFamily="34" charset="0"/>
                <a:cs typeface="Arial" pitchFamily="34" charset="0"/>
              </a:rPr>
              <a:t>был </a:t>
            </a:r>
            <a:r>
              <a:rPr lang="ru-RU" sz="1800" dirty="0">
                <a:solidFill>
                  <a:srgbClr val="0070C0"/>
                </a:solidFill>
                <a:latin typeface="Arial" pitchFamily="34" charset="0"/>
                <a:cs typeface="Arial" pitchFamily="34" charset="0"/>
              </a:rPr>
              <a:t>принцип формирования Советов – выдвигались или избирались люди, доказавшие свою активную жизненную позицию, имевшие высокие достижения в труде, состоявшиеся как </a:t>
            </a:r>
            <a:r>
              <a:rPr lang="ru-RU" sz="1800" dirty="0" smtClean="0">
                <a:solidFill>
                  <a:srgbClr val="0070C0"/>
                </a:solidFill>
                <a:latin typeface="Arial" pitchFamily="34" charset="0"/>
                <a:cs typeface="Arial" pitchFamily="34" charset="0"/>
              </a:rPr>
              <a:t>профессионалы.</a:t>
            </a:r>
            <a:endParaRPr lang="ru-RU" sz="1800" dirty="0">
              <a:solidFill>
                <a:srgbClr val="0070C0"/>
              </a:solidFill>
              <a:latin typeface="Arial" pitchFamily="34" charset="0"/>
              <a:cs typeface="Arial" pitchFamily="34"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404664"/>
            <a:ext cx="3872566" cy="579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2333816"/>
      </p:ext>
    </p:extLst>
  </p:cSld>
  <p:clrMapOvr>
    <a:masterClrMapping/>
  </p:clrMapOvr>
  <mc:AlternateContent xmlns:mc="http://schemas.openxmlformats.org/markup-compatibility/2006" xmlns:p14="http://schemas.microsoft.com/office/powerpoint/2010/main">
    <mc:Choice Requires="p14">
      <p:transition spd="slow" p14:dur="2000" advTm="6967">
        <p14:prism isContent="1"/>
      </p:transition>
    </mc:Choice>
    <mc:Fallback xmlns="">
      <p:transition spd="slow" advTm="6967">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940152" y="980728"/>
            <a:ext cx="3024336" cy="4752528"/>
          </a:xfrm>
        </p:spPr>
        <p:txBody>
          <a:bodyPr>
            <a:noAutofit/>
          </a:bodyPr>
          <a:lstStyle/>
          <a:p>
            <a:r>
              <a:rPr lang="ru-RU" sz="1600" b="1" dirty="0" smtClean="0">
                <a:solidFill>
                  <a:schemeClr val="bg1"/>
                </a:solidFill>
              </a:rPr>
              <a:t>         32 года отдала депутатской работе  </a:t>
            </a:r>
            <a:r>
              <a:rPr lang="ru-RU" sz="1800" b="1" dirty="0" smtClean="0">
                <a:solidFill>
                  <a:srgbClr val="FF0000"/>
                </a:solidFill>
              </a:rPr>
              <a:t>Зырянова Александра Васильевна</a:t>
            </a:r>
            <a:r>
              <a:rPr lang="ru-RU" sz="1600" b="1" dirty="0" smtClean="0">
                <a:solidFill>
                  <a:schemeClr val="bg1"/>
                </a:solidFill>
              </a:rPr>
              <a:t>. Выпускница педучилища, сначала работала в школе ,</a:t>
            </a:r>
          </a:p>
          <a:p>
            <a:r>
              <a:rPr lang="ru-RU" sz="1600" b="1" dirty="0" smtClean="0">
                <a:solidFill>
                  <a:schemeClr val="bg1"/>
                </a:solidFill>
              </a:rPr>
              <a:t> в 1953 -1959 гг. – освобождённым секретарём парторганизации колхоза</a:t>
            </a:r>
          </a:p>
          <a:p>
            <a:r>
              <a:rPr lang="ru-RU" sz="1600" b="1" dirty="0" smtClean="0">
                <a:solidFill>
                  <a:schemeClr val="bg1"/>
                </a:solidFill>
              </a:rPr>
              <a:t> им. Калинина, затем председателем   исполкома </a:t>
            </a:r>
            <a:r>
              <a:rPr lang="ru-RU" sz="1600" b="1" dirty="0" err="1" smtClean="0">
                <a:solidFill>
                  <a:schemeClr val="bg1"/>
                </a:solidFill>
              </a:rPr>
              <a:t>Гусинобродского</a:t>
            </a:r>
            <a:r>
              <a:rPr lang="ru-RU" sz="1600" b="1" dirty="0" smtClean="0">
                <a:solidFill>
                  <a:schemeClr val="bg1"/>
                </a:solidFill>
              </a:rPr>
              <a:t> сельсовета.                Много сделала для благоустройства, озеленения окрестных сёл и деревень.  Совет, руководимый </a:t>
            </a:r>
          </a:p>
          <a:p>
            <a:r>
              <a:rPr lang="ru-RU" sz="1600" b="1" dirty="0" smtClean="0">
                <a:solidFill>
                  <a:schemeClr val="bg1"/>
                </a:solidFill>
              </a:rPr>
              <a:t>А. В. Зыряновой, был базовым: здесь проходили областные и районные семинары, школы советского актива.</a:t>
            </a:r>
            <a:endParaRPr lang="ru-RU" sz="1600" b="1" dirty="0">
              <a:solidFill>
                <a:schemeClr val="bg1"/>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5" y="620688"/>
            <a:ext cx="5472608" cy="4104456"/>
          </a:xfrm>
          <a:prstGeom prst="rect">
            <a:avLst/>
          </a:prstGeom>
          <a:noFill/>
          <a:ln w="38100">
            <a:solidFill>
              <a:schemeClr val="bg2">
                <a:lumMod val="9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827584" y="4663934"/>
            <a:ext cx="4392488" cy="738664"/>
          </a:xfrm>
          <a:prstGeom prst="rect">
            <a:avLst/>
          </a:prstGeom>
          <a:solidFill>
            <a:schemeClr val="accent2">
              <a:lumMod val="20000"/>
              <a:lumOff val="80000"/>
            </a:schemeClr>
          </a:solidFill>
        </p:spPr>
        <p:txBody>
          <a:bodyPr wrap="square">
            <a:spAutoFit/>
          </a:bodyPr>
          <a:lstStyle/>
          <a:p>
            <a:r>
              <a:rPr lang="ru-RU" sz="1400" dirty="0" smtClean="0">
                <a:solidFill>
                  <a:srgbClr val="002060"/>
                </a:solidFill>
                <a:latin typeface="Arial" pitchFamily="34" charset="0"/>
                <a:cs typeface="Arial" pitchFamily="34" charset="0"/>
              </a:rPr>
              <a:t>     Зырянова </a:t>
            </a:r>
            <a:r>
              <a:rPr lang="ru-RU" sz="1400" dirty="0">
                <a:solidFill>
                  <a:srgbClr val="002060"/>
                </a:solidFill>
                <a:latin typeface="Arial" pitchFamily="34" charset="0"/>
                <a:cs typeface="Arial" pitchFamily="34" charset="0"/>
              </a:rPr>
              <a:t>А.В. – председатель исполкома </a:t>
            </a:r>
            <a:r>
              <a:rPr lang="ru-RU" sz="1400" dirty="0" err="1">
                <a:solidFill>
                  <a:srgbClr val="002060"/>
                </a:solidFill>
                <a:latin typeface="Arial" pitchFamily="34" charset="0"/>
                <a:cs typeface="Arial" pitchFamily="34" charset="0"/>
              </a:rPr>
              <a:t>Раздольненского</a:t>
            </a:r>
            <a:r>
              <a:rPr lang="ru-RU" sz="1400" dirty="0">
                <a:solidFill>
                  <a:srgbClr val="002060"/>
                </a:solidFill>
                <a:latin typeface="Arial" pitchFamily="34" charset="0"/>
                <a:cs typeface="Arial" pitchFamily="34" charset="0"/>
              </a:rPr>
              <a:t> сельского Совета,  поздравляет учащихся  школы с началом учебного года.</a:t>
            </a:r>
          </a:p>
        </p:txBody>
      </p:sp>
    </p:spTree>
    <p:extLst>
      <p:ext uri="{BB962C8B-B14F-4D97-AF65-F5344CB8AC3E}">
        <p14:creationId xmlns:p14="http://schemas.microsoft.com/office/powerpoint/2010/main" val="2627191073"/>
      </p:ext>
    </p:extLst>
  </p:cSld>
  <p:clrMapOvr>
    <a:masterClrMapping/>
  </p:clrMapOvr>
  <mc:AlternateContent xmlns:mc="http://schemas.openxmlformats.org/markup-compatibility/2006" xmlns:p14="http://schemas.microsoft.com/office/powerpoint/2010/main">
    <mc:Choice Requires="p14">
      <p:transition spd="slow" p14:dur="2000" advTm="9419">
        <p14:prism isContent="1"/>
      </p:transition>
    </mc:Choice>
    <mc:Fallback xmlns="">
      <p:transition spd="slow" advTm="9419">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267" y="639088"/>
            <a:ext cx="5705886" cy="358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67544" y="4328229"/>
            <a:ext cx="4968550" cy="646331"/>
          </a:xfrm>
          <a:prstGeom prst="rect">
            <a:avLst/>
          </a:prstGeom>
          <a:solidFill>
            <a:schemeClr val="accent2">
              <a:lumMod val="20000"/>
              <a:lumOff val="80000"/>
            </a:schemeClr>
          </a:solidFill>
        </p:spPr>
        <p:txBody>
          <a:bodyPr wrap="square" rtlCol="0">
            <a:spAutoFit/>
          </a:bodyPr>
          <a:lstStyle/>
          <a:p>
            <a:r>
              <a:rPr lang="ru-RU" dirty="0" smtClean="0">
                <a:solidFill>
                  <a:srgbClr val="002060"/>
                </a:solidFill>
              </a:rPr>
              <a:t>        Вручение приза  Павкиной Н. А., занявшей</a:t>
            </a:r>
          </a:p>
          <a:p>
            <a:r>
              <a:rPr lang="ru-RU" dirty="0" smtClean="0">
                <a:solidFill>
                  <a:srgbClr val="002060"/>
                </a:solidFill>
              </a:rPr>
              <a:t> на районном конкурсе «Молодых продавцов»</a:t>
            </a:r>
            <a:endParaRPr lang="ru-RU" dirty="0">
              <a:solidFill>
                <a:srgbClr val="002060"/>
              </a:solidFill>
            </a:endParaRPr>
          </a:p>
        </p:txBody>
      </p:sp>
      <p:sp>
        <p:nvSpPr>
          <p:cNvPr id="9" name="Заголовок 1"/>
          <p:cNvSpPr>
            <a:spLocks noGrp="1"/>
          </p:cNvSpPr>
          <p:nvPr>
            <p:ph idx="1"/>
          </p:nvPr>
        </p:nvSpPr>
        <p:spPr>
          <a:xfrm>
            <a:off x="6012160" y="260648"/>
            <a:ext cx="3024336" cy="5865515"/>
          </a:xfrm>
        </p:spPr>
        <p:txBody>
          <a:bodyPr>
            <a:normAutofit fontScale="97500"/>
          </a:bodyPr>
          <a:lstStyle/>
          <a:p>
            <a:pPr marL="0" indent="0">
              <a:buNone/>
            </a:pPr>
            <a:r>
              <a:rPr lang="ru-RU" sz="1800" dirty="0" smtClean="0">
                <a:solidFill>
                  <a:schemeClr val="bg1"/>
                </a:solidFill>
                <a:latin typeface="Arial" pitchFamily="34" charset="0"/>
                <a:cs typeface="Arial" pitchFamily="34" charset="0"/>
              </a:rPr>
              <a:t> </a:t>
            </a:r>
          </a:p>
          <a:p>
            <a:pPr marL="0" indent="0">
              <a:buNone/>
            </a:pPr>
            <a:endParaRPr lang="ru-RU" sz="1800" dirty="0">
              <a:solidFill>
                <a:schemeClr val="bg1"/>
              </a:solidFill>
              <a:latin typeface="Arial" pitchFamily="34" charset="0"/>
              <a:cs typeface="Arial" pitchFamily="34" charset="0"/>
            </a:endParaRPr>
          </a:p>
          <a:p>
            <a:pPr marL="0" indent="0">
              <a:buNone/>
            </a:pPr>
            <a:r>
              <a:rPr lang="ru-RU" sz="1800" dirty="0" smtClean="0">
                <a:solidFill>
                  <a:schemeClr val="bg1"/>
                </a:solidFill>
                <a:latin typeface="Arial" pitchFamily="34" charset="0"/>
                <a:cs typeface="Arial" pitchFamily="34" charset="0"/>
              </a:rPr>
              <a:t>  Активно работала в областном Совете депутатов  </a:t>
            </a:r>
            <a:r>
              <a:rPr lang="ru-RU" sz="1800" dirty="0" smtClean="0">
                <a:solidFill>
                  <a:srgbClr val="C00000"/>
                </a:solidFill>
                <a:latin typeface="Arial" pitchFamily="34" charset="0"/>
                <a:cs typeface="Arial" pitchFamily="34" charset="0"/>
              </a:rPr>
              <a:t>Павкина Наталья  Алексеевна , </a:t>
            </a:r>
            <a:r>
              <a:rPr lang="ru-RU" sz="1800" dirty="0" smtClean="0">
                <a:solidFill>
                  <a:schemeClr val="bg1"/>
                </a:solidFill>
                <a:latin typeface="Arial" pitchFamily="34" charset="0"/>
                <a:cs typeface="Arial" pitchFamily="34" charset="0"/>
              </a:rPr>
              <a:t>продавец  магазина «Галантерея» </a:t>
            </a:r>
            <a:r>
              <a:rPr lang="ru-RU" sz="1800" dirty="0" err="1" smtClean="0">
                <a:solidFill>
                  <a:schemeClr val="bg1"/>
                </a:solidFill>
                <a:latin typeface="Arial" pitchFamily="34" charset="0"/>
                <a:cs typeface="Arial" pitchFamily="34" charset="0"/>
              </a:rPr>
              <a:t>Мочищенского</a:t>
            </a:r>
            <a:r>
              <a:rPr lang="ru-RU" sz="1800" dirty="0" smtClean="0">
                <a:solidFill>
                  <a:schemeClr val="bg1"/>
                </a:solidFill>
                <a:latin typeface="Arial" pitchFamily="34" charset="0"/>
                <a:cs typeface="Arial" pitchFamily="34" charset="0"/>
              </a:rPr>
              <a:t> кооперативного предприятия .  Наталья Алексеевна – неоднократный призёр районных конкурсов «Молодых продавцов», передовик производства. </a:t>
            </a:r>
            <a:endParaRPr lang="ru-RU" sz="18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29987762"/>
      </p:ext>
    </p:extLst>
  </p:cSld>
  <p:clrMapOvr>
    <a:masterClrMapping/>
  </p:clrMapOvr>
  <mc:AlternateContent xmlns:mc="http://schemas.openxmlformats.org/markup-compatibility/2006" xmlns:p14="http://schemas.microsoft.com/office/powerpoint/2010/main">
    <mc:Choice Requires="p14">
      <p:transition spd="slow" p14:dur="2000" advTm="10219">
        <p14:prism isContent="1"/>
      </p:transition>
    </mc:Choice>
    <mc:Fallback xmlns="">
      <p:transition spd="slow" advTm="10219">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alinaN\Desktop\Виртуальная выставка 2\Новосибирский район\Краснообск.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548680"/>
            <a:ext cx="3523430" cy="485287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2" name="Прямоугольник 1"/>
          <p:cNvSpPr/>
          <p:nvPr/>
        </p:nvSpPr>
        <p:spPr>
          <a:xfrm>
            <a:off x="1403648" y="4797152"/>
            <a:ext cx="4680520" cy="1477328"/>
          </a:xfrm>
          <a:prstGeom prst="rect">
            <a:avLst/>
          </a:prstGeom>
        </p:spPr>
        <p:txBody>
          <a:bodyPr wrap="square">
            <a:spAutoFit/>
          </a:bodyPr>
          <a:lstStyle/>
          <a:p>
            <a:r>
              <a:rPr lang="ru-RU" b="1" dirty="0">
                <a:solidFill>
                  <a:srgbClr val="FFFF00"/>
                </a:solidFill>
                <a:latin typeface="Arial" pitchFamily="34" charset="0"/>
                <a:cs typeface="Arial" pitchFamily="34" charset="0"/>
              </a:rPr>
              <a:t> </a:t>
            </a:r>
            <a:r>
              <a:rPr lang="ru-RU" b="1" dirty="0" smtClean="0">
                <a:solidFill>
                  <a:srgbClr val="FFFF00"/>
                </a:solidFill>
                <a:latin typeface="Arial" pitchFamily="34" charset="0"/>
                <a:cs typeface="Arial" pitchFamily="34" charset="0"/>
              </a:rPr>
              <a:t>     Новосибирский район</a:t>
            </a:r>
          </a:p>
          <a:p>
            <a:r>
              <a:rPr lang="ru-RU" b="1" dirty="0" smtClean="0">
                <a:solidFill>
                  <a:srgbClr val="FFFF00"/>
                </a:solidFill>
                <a:latin typeface="Arial" pitchFamily="34" charset="0"/>
                <a:cs typeface="Arial" pitchFamily="34" charset="0"/>
              </a:rPr>
              <a:t> (1939 </a:t>
            </a:r>
            <a:r>
              <a:rPr lang="ru-RU" b="1" dirty="0">
                <a:solidFill>
                  <a:srgbClr val="FFFF00"/>
                </a:solidFill>
                <a:latin typeface="Arial" pitchFamily="34" charset="0"/>
                <a:cs typeface="Arial" pitchFamily="34" charset="0"/>
              </a:rPr>
              <a:t>– </a:t>
            </a:r>
            <a:r>
              <a:rPr lang="ru-RU" b="1" dirty="0" smtClean="0">
                <a:solidFill>
                  <a:srgbClr val="FFFF00"/>
                </a:solidFill>
                <a:latin typeface="Arial" pitchFamily="34" charset="0"/>
                <a:cs typeface="Arial" pitchFamily="34" charset="0"/>
              </a:rPr>
              <a:t>2009): </a:t>
            </a:r>
            <a:r>
              <a:rPr lang="ru-RU" b="1" dirty="0">
                <a:solidFill>
                  <a:srgbClr val="FFFF00"/>
                </a:solidFill>
                <a:latin typeface="Arial" pitchFamily="34" charset="0"/>
                <a:cs typeface="Arial" pitchFamily="34" charset="0"/>
              </a:rPr>
              <a:t>Проспект/ Администрация Новосибирского района Новосибирской области. – Новосибирск: «ЦЭРИС», 2009. - 114 с.</a:t>
            </a:r>
          </a:p>
        </p:txBody>
      </p:sp>
      <p:sp>
        <p:nvSpPr>
          <p:cNvPr id="3" name="TextBox 2"/>
          <p:cNvSpPr txBox="1"/>
          <p:nvPr/>
        </p:nvSpPr>
        <p:spPr>
          <a:xfrm>
            <a:off x="467544" y="1396694"/>
            <a:ext cx="4464496" cy="2554545"/>
          </a:xfrm>
          <a:prstGeom prst="rect">
            <a:avLst/>
          </a:prstGeom>
          <a:solidFill>
            <a:schemeClr val="accent2">
              <a:lumMod val="20000"/>
              <a:lumOff val="80000"/>
            </a:schemeClr>
          </a:solidFill>
          <a:effectLst>
            <a:softEdge rad="63500"/>
          </a:effectLst>
        </p:spPr>
        <p:txBody>
          <a:bodyPr wrap="square" rtlCol="0">
            <a:spAutoFit/>
          </a:bodyPr>
          <a:lstStyle/>
          <a:p>
            <a:r>
              <a:rPr lang="ru-RU" dirty="0" smtClean="0"/>
              <a:t>          </a:t>
            </a:r>
            <a:r>
              <a:rPr lang="ru-RU" sz="2000" dirty="0" smtClean="0">
                <a:solidFill>
                  <a:srgbClr val="0070C0"/>
                </a:solidFill>
                <a:latin typeface="Arial" pitchFamily="34" charset="0"/>
                <a:cs typeface="Arial" pitchFamily="34" charset="0"/>
              </a:rPr>
              <a:t>Первым депутатам Новосибирского района, сегодняшнему составу депутатского корпуса , традициям и инициативам районного представительного органа власти   посвящён первый раздел проспекта  «Новосибирский район»</a:t>
            </a:r>
            <a:endParaRPr lang="ru-RU" sz="2000" dirty="0">
              <a:solidFill>
                <a:srgbClr val="0070C0"/>
              </a:solidFill>
              <a:latin typeface="Arial" pitchFamily="34" charset="0"/>
              <a:cs typeface="Arial" pitchFamily="34" charset="0"/>
            </a:endParaRPr>
          </a:p>
        </p:txBody>
      </p:sp>
      <p:pic>
        <p:nvPicPr>
          <p:cNvPr id="7170" name="Picture 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5523333"/>
            <a:ext cx="78105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2299604"/>
      </p:ext>
    </p:extLst>
  </p:cSld>
  <p:clrMapOvr>
    <a:masterClrMapping/>
  </p:clrMapOvr>
  <mc:AlternateContent xmlns:mc="http://schemas.openxmlformats.org/markup-compatibility/2006" xmlns:p14="http://schemas.microsoft.com/office/powerpoint/2010/main">
    <mc:Choice Requires="p14">
      <p:transition spd="slow" p14:dur="2000" advTm="9174">
        <p14:prism isContent="1"/>
      </p:transition>
    </mc:Choice>
    <mc:Fallback xmlns="">
      <p:transition spd="slow" advTm="9174">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980728"/>
            <a:ext cx="3224337" cy="1450082"/>
          </a:xfrm>
          <a:solidFill>
            <a:schemeClr val="accent2">
              <a:lumMod val="20000"/>
              <a:lumOff val="80000"/>
            </a:schemeClr>
          </a:solidFill>
          <a:ln w="57150">
            <a:solidFill>
              <a:schemeClr val="accent2"/>
            </a:solidFill>
          </a:ln>
        </p:spPr>
        <p:txBody>
          <a:bodyPr>
            <a:normAutofit fontScale="90000"/>
          </a:bodyPr>
          <a:lstStyle/>
          <a:p>
            <a:r>
              <a:rPr lang="ru-RU" dirty="0" smtClean="0">
                <a:solidFill>
                  <a:schemeClr val="bg2">
                    <a:lumMod val="50000"/>
                  </a:schemeClr>
                </a:solidFill>
              </a:rPr>
              <a:t>        «</a:t>
            </a:r>
            <a:r>
              <a:rPr lang="ru-RU" dirty="0">
                <a:solidFill>
                  <a:schemeClr val="bg2">
                    <a:lumMod val="50000"/>
                  </a:schemeClr>
                </a:solidFill>
              </a:rPr>
              <a:t>Советы депутатов Новосибирской области» </a:t>
            </a:r>
            <a:r>
              <a:rPr lang="ru-RU" dirty="0" smtClean="0">
                <a:solidFill>
                  <a:schemeClr val="bg2">
                    <a:lumMod val="50000"/>
                  </a:schemeClr>
                </a:solidFill>
              </a:rPr>
              <a:t/>
            </a:r>
            <a:br>
              <a:rPr lang="ru-RU" dirty="0" smtClean="0">
                <a:solidFill>
                  <a:schemeClr val="bg2">
                    <a:lumMod val="50000"/>
                  </a:schemeClr>
                </a:solidFill>
              </a:rPr>
            </a:br>
            <a:r>
              <a:rPr lang="ru-RU" dirty="0" smtClean="0">
                <a:solidFill>
                  <a:schemeClr val="bg2">
                    <a:lumMod val="50000"/>
                  </a:schemeClr>
                </a:solidFill>
              </a:rPr>
              <a:t>1937 </a:t>
            </a:r>
            <a:r>
              <a:rPr lang="ru-RU" dirty="0">
                <a:solidFill>
                  <a:schemeClr val="bg2">
                    <a:lumMod val="50000"/>
                  </a:schemeClr>
                </a:solidFill>
              </a:rPr>
              <a:t>– 1997 гг. Сборник документов. - Новосибирск, 1997 год. </a:t>
            </a:r>
          </a:p>
        </p:txBody>
      </p:sp>
      <p:sp>
        <p:nvSpPr>
          <p:cNvPr id="4" name="Текст 3"/>
          <p:cNvSpPr>
            <a:spLocks noGrp="1"/>
          </p:cNvSpPr>
          <p:nvPr>
            <p:ph type="body" sz="half" idx="2"/>
          </p:nvPr>
        </p:nvSpPr>
        <p:spPr>
          <a:xfrm>
            <a:off x="467544" y="2708920"/>
            <a:ext cx="3528392" cy="3744415"/>
          </a:xfrm>
          <a:solidFill>
            <a:schemeClr val="accent2">
              <a:lumMod val="20000"/>
              <a:lumOff val="80000"/>
            </a:schemeClr>
          </a:solidFill>
          <a:ln>
            <a:solidFill>
              <a:schemeClr val="accent2">
                <a:lumMod val="75000"/>
              </a:schemeClr>
            </a:solidFill>
          </a:ln>
        </p:spPr>
        <p:txBody>
          <a:bodyPr>
            <a:normAutofit lnSpcReduction="10000"/>
          </a:bodyPr>
          <a:lstStyle/>
          <a:p>
            <a:r>
              <a:rPr lang="ru-RU" b="1" dirty="0" smtClean="0">
                <a:solidFill>
                  <a:schemeClr val="bg2">
                    <a:lumMod val="50000"/>
                  </a:schemeClr>
                </a:solidFill>
              </a:rPr>
              <a:t>   Предлагаемая вашему вниманию книга представляет собой попытку показать многогранную  деятельность  Советов, их влияние практически на все сферы жизни и деятельности населения Новосибирской области со времени её образования до настоящих дней. Книга подготовлена на основе документов, хранящихся в Государственном архиве Новосибирской области, в архивах областного Совета и администраций городов и районов.</a:t>
            </a:r>
          </a:p>
          <a:p>
            <a:r>
              <a:rPr lang="ru-RU" b="1" dirty="0" smtClean="0">
                <a:solidFill>
                  <a:schemeClr val="bg2">
                    <a:lumMod val="50000"/>
                  </a:schemeClr>
                </a:solidFill>
              </a:rPr>
              <a:t>   В сборнике представлено более 30 видов источников: указы, постановления, решения, протоколы,  стенограммы сессий, доклады, отчёты,  докладные  записки, справки ,обращения, выступления, газетные статьи и т. д.</a:t>
            </a:r>
            <a:endParaRPr lang="ru-RU" b="1" dirty="0">
              <a:solidFill>
                <a:schemeClr val="bg2">
                  <a:lumMod val="50000"/>
                </a:schemeClr>
              </a:solidFill>
            </a:endParaRPr>
          </a:p>
        </p:txBody>
      </p:sp>
      <p:pic>
        <p:nvPicPr>
          <p:cNvPr id="2050" name="Picture 2" descr="F:\Копия вики Краснообск 00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27984" y="548680"/>
            <a:ext cx="3996525" cy="5853113"/>
          </a:xfrm>
          <a:prstGeom prst="rect">
            <a:avLst/>
          </a:prstGeom>
          <a:solidFill>
            <a:srgbClr val="FFFFFF">
              <a:shade val="85000"/>
            </a:srgbClr>
          </a:solidFill>
          <a:ln w="88900" cap="sq">
            <a:solidFill>
              <a:schemeClr val="accent2">
                <a:lumMod val="75000"/>
              </a:schemeClr>
            </a:solidFill>
            <a:miter lim="800000"/>
          </a:ln>
          <a:effectLst>
            <a:outerShdw blurRad="55000" dist="18000" dir="5400000" algn="tl" rotWithShape="0">
              <a:srgbClr val="000000">
                <a:alpha val="40000"/>
              </a:srgbClr>
            </a:outerShdw>
          </a:effectLst>
          <a:scene3d>
            <a:camera prst="perspectiveLeft"/>
            <a:lightRig rig="twoPt" dir="t">
              <a:rot lat="0" lon="0" rev="7200000"/>
            </a:lightRig>
          </a:scene3d>
          <a:sp3d>
            <a:bevelT w="25400" h="19050"/>
            <a:contourClr>
              <a:srgbClr val="FFFFFF"/>
            </a:contourClr>
          </a:sp3d>
          <a:extLst/>
        </p:spPr>
      </p:pic>
      <p:pic>
        <p:nvPicPr>
          <p:cNvPr id="614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5805264"/>
            <a:ext cx="78105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1124609"/>
      </p:ext>
    </p:extLst>
  </p:cSld>
  <p:clrMapOvr>
    <a:masterClrMapping/>
  </p:clrMapOvr>
  <mc:AlternateContent xmlns:mc="http://schemas.openxmlformats.org/markup-compatibility/2006" xmlns:p14="http://schemas.microsoft.com/office/powerpoint/2010/main">
    <mc:Choice Requires="p14">
      <p:transition spd="slow" p14:dur="2000" advTm="14178">
        <p14:prism isContent="1"/>
      </p:transition>
    </mc:Choice>
    <mc:Fallback xmlns="">
      <p:transition spd="slow" advTm="14178">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Документ" ma:contentTypeID="0x01010040A2CA018B0AF74F93EBC58A99F86EC9" ma:contentTypeVersion="0" ma:contentTypeDescription="Создание документа." ma:contentTypeScope="" ma:versionID="a4ddbf0b16c74f5c734f9af65594cffc">
  <xsd:schema xmlns:xsd="http://www.w3.org/2001/XMLSchema" xmlns:xs="http://www.w3.org/2001/XMLSchema" xmlns:p="http://schemas.microsoft.com/office/2006/metadata/properties" targetNamespace="http://schemas.microsoft.com/office/2006/metadata/properties" ma:root="true" ma:fieldsID="89d58f4857a619b7c345529988bca39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5DDB115-85DD-425B-991B-19C471766914}"/>
</file>

<file path=customXml/itemProps2.xml><?xml version="1.0" encoding="utf-8"?>
<ds:datastoreItem xmlns:ds="http://schemas.openxmlformats.org/officeDocument/2006/customXml" ds:itemID="{D0257ED6-8F64-4206-A723-F403EFBE1DC6}"/>
</file>

<file path=customXml/itemProps3.xml><?xml version="1.0" encoding="utf-8"?>
<ds:datastoreItem xmlns:ds="http://schemas.openxmlformats.org/officeDocument/2006/customXml" ds:itemID="{B71CE5DF-9111-4C5B-80CD-CE6E8769656C}"/>
</file>

<file path=docProps/app.xml><?xml version="1.0" encoding="utf-8"?>
<Properties xmlns="http://schemas.openxmlformats.org/officeDocument/2006/extended-properties" xmlns:vt="http://schemas.openxmlformats.org/officeDocument/2006/docPropsVTypes">
  <TotalTime>2179</TotalTime>
  <Words>6058</Words>
  <Application>Microsoft Office PowerPoint</Application>
  <PresentationFormat>Экран (4:3)</PresentationFormat>
  <Paragraphs>285</Paragraphs>
  <Slides>47</Slides>
  <Notes>3</Notes>
  <HiddenSlides>0</HiddenSlides>
  <MMClips>0</MMClips>
  <ScaleCrop>false</ScaleCrop>
  <HeadingPairs>
    <vt:vector size="4" baseType="variant">
      <vt:variant>
        <vt:lpstr>Тема</vt:lpstr>
      </vt:variant>
      <vt:variant>
        <vt:i4>4</vt:i4>
      </vt:variant>
      <vt:variant>
        <vt:lpstr>Заголовки слайдов</vt:lpstr>
      </vt:variant>
      <vt:variant>
        <vt:i4>47</vt:i4>
      </vt:variant>
    </vt:vector>
  </HeadingPairs>
  <TitlesOfParts>
    <vt:vector size="51" baseType="lpstr">
      <vt:lpstr>Тема Office</vt:lpstr>
      <vt:lpstr>1_Тема Office</vt:lpstr>
      <vt:lpstr>2_Тема Office</vt:lpstr>
      <vt:lpstr>4_Тема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«Советы депутатов Новосибирской области»  1937 – 1997 гг. Сборник документов. - Новосибирск, 1997 год. </vt:lpstr>
      <vt:lpstr>Депутаты Новосибирского областного Совета  от Новосибирского района (1937-…) </vt:lpstr>
      <vt:lpstr>Презентация PowerPoint</vt:lpstr>
      <vt:lpstr>Презентация PowerPoint</vt:lpstr>
      <vt:lpstr>          Зайцева     Мария Петровна</vt:lpstr>
      <vt:lpstr>Презентация PowerPoint</vt:lpstr>
      <vt:lpstr>            Ивченко  Татьяна Петровна </vt:lpstr>
      <vt:lpstr>Презентация PowerPoint</vt:lpstr>
      <vt:lpstr>             Овчинникова  Екатерина Афанасьевна </vt:lpstr>
      <vt:lpstr>       Е. А. Овчинникова  с рабочими совхоза</vt:lpstr>
      <vt:lpstr>Презентация PowerPoint</vt:lpstr>
      <vt:lpstr>Презентация PowerPoint</vt:lpstr>
      <vt:lpstr>Презентация PowerPoint</vt:lpstr>
      <vt:lpstr>            Донченко  Александр Семёнович</vt:lpstr>
      <vt:lpstr>Презентация PowerPoint</vt:lpstr>
      <vt:lpstr>Краснощёков  Николай Васильевич</vt:lpstr>
      <vt:lpstr>Презентация PowerPoint</vt:lpstr>
      <vt:lpstr>Синягин  Ираклий Иванович</vt:lpstr>
      <vt:lpstr>• </vt:lpstr>
      <vt:lpstr>Презентация PowerPoint</vt:lpstr>
      <vt:lpstr>Нестяк  Вячеслав Степанович</vt:lpstr>
      <vt:lpstr>Презентация PowerPoint</vt:lpstr>
      <vt:lpstr> Першилин  Константин Георгиевич</vt:lpstr>
      <vt:lpstr>Презентация PowerPoint</vt:lpstr>
      <vt:lpstr>Созидатели. Книга очерков. – Новосибирск: «Клуб меценатов». – 2003. – С. 332-338</vt:lpstr>
      <vt:lpstr> Степанова  Лидия  Николаевна</vt:lpstr>
      <vt:lpstr>            Хасанова  Матрёна Перфильевна </vt:lpstr>
      <vt:lpstr>Презентация PowerPoint</vt:lpstr>
      <vt:lpstr>   Частикин  Анатолий Григорьевич</vt:lpstr>
      <vt:lpstr>Презентация PowerPoint</vt:lpstr>
      <vt:lpstr>Чуев  Фёдор Андреевич</vt:lpstr>
      <vt:lpstr>Презентация PowerPoint</vt:lpstr>
      <vt:lpstr>Презентация PowerPoint</vt:lpstr>
      <vt:lpstr>   Герои Социалистического труда: справочник-указатель/сост. В. Н. Панарина  – Краснообск, 2005. – 23 с. </vt:lpstr>
      <vt:lpstr>Звезды славы трудовой. Сборник / Сост. Л. Т. Демьяненко,  И. П. Иконникова. – Новосибирск: Новосибирское книжное изд-во, 1988. – 112 с.</vt:lpstr>
      <vt:lpstr>. Земляки. 70 лет Новосибирской области / Ассоциация землячеств Новосибирской обл. – Новосибирск: Масс – Медиа – Центр, 2007. – с.220 -222</vt:lpstr>
      <vt:lpstr>Презентация PowerPoint</vt:lpstr>
      <vt:lpstr>Презентация PowerPoint</vt:lpstr>
      <vt:lpstr>Материал подготовлен  сотрудниками  Центральной районной библиотеки  МКУ Новосибирского района  Новосибирской области «ЦБС»  при содействии Колесникова В. М., председателя территориальной избирательной комиссии Новосибирского района  Новосибирской области    Список использованных источников информации: фонд Центральной районной библиотеки, фонд  ЦНСХБ СО РАСХН, архивы  районного Совета депутатов ,  ресурсы интернета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GalinaN</dc:creator>
  <cp:lastModifiedBy>Владимир М. Колесников</cp:lastModifiedBy>
  <cp:revision>450</cp:revision>
  <dcterms:created xsi:type="dcterms:W3CDTF">2012-08-30T09:35:52Z</dcterms:created>
  <dcterms:modified xsi:type="dcterms:W3CDTF">2012-09-13T07:02:07Z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0x01010040A2CA018B0AF74F93EBC58A99F86EC9</vt:lpwstr>
  </property>
</Properties>
</file>